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68" r:id="rId3"/>
    <p:sldId id="256" r:id="rId4"/>
    <p:sldId id="272" r:id="rId5"/>
    <p:sldId id="271" r:id="rId6"/>
    <p:sldId id="269" r:id="rId7"/>
    <p:sldId id="270" r:id="rId8"/>
    <p:sldId id="258" r:id="rId9"/>
    <p:sldId id="264" r:id="rId10"/>
    <p:sldId id="261" r:id="rId11"/>
    <p:sldId id="259" r:id="rId12"/>
    <p:sldId id="260" r:id="rId13"/>
    <p:sldId id="262" r:id="rId14"/>
    <p:sldId id="263" r:id="rId15"/>
    <p:sldId id="267" r:id="rId16"/>
    <p:sldId id="266" r:id="rId17"/>
    <p:sldId id="265" r:id="rId18"/>
    <p:sldId id="273" r:id="rId19"/>
    <p:sldId id="274" r:id="rId20"/>
    <p:sldId id="275" r:id="rId21"/>
    <p:sldId id="276" r:id="rId2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0BE"/>
    <a:srgbClr val="F4FDD3"/>
    <a:srgbClr val="F7F8D8"/>
    <a:srgbClr val="F3C92D"/>
    <a:srgbClr val="0A8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8" d="100"/>
          <a:sy n="78" d="100"/>
        </p:scale>
        <p:origin x="-826" y="1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-1666" y="-77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5A9506-35B1-49B3-9B9F-384569FF57B2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2EAF6B7A-2E65-4CBC-818C-CC7FA2556559}">
      <dgm:prSet phldrT="[Text]" custT="1"/>
      <dgm:spPr/>
      <dgm:t>
        <a:bodyPr/>
        <a:lstStyle/>
        <a:p>
          <a:r>
            <a:rPr lang="en-US" sz="2000" dirty="0" smtClean="0"/>
            <a:t>Road Safety Audit</a:t>
          </a:r>
          <a:endParaRPr lang="en-US" sz="2000" dirty="0"/>
        </a:p>
      </dgm:t>
    </dgm:pt>
    <dgm:pt modelId="{6EB432E9-4061-4C3E-A3A7-920547308C64}" type="parTrans" cxnId="{F6112A80-6EB1-4EA5-BE7D-E31EAE11670E}">
      <dgm:prSet/>
      <dgm:spPr/>
      <dgm:t>
        <a:bodyPr/>
        <a:lstStyle/>
        <a:p>
          <a:endParaRPr lang="en-US"/>
        </a:p>
      </dgm:t>
    </dgm:pt>
    <dgm:pt modelId="{65B70A5C-BB8C-423D-9F1E-D66C91084F79}" type="sibTrans" cxnId="{F6112A80-6EB1-4EA5-BE7D-E31EAE11670E}">
      <dgm:prSet/>
      <dgm:spPr/>
      <dgm:t>
        <a:bodyPr/>
        <a:lstStyle/>
        <a:p>
          <a:endParaRPr lang="en-US"/>
        </a:p>
      </dgm:t>
    </dgm:pt>
    <dgm:pt modelId="{C4B620D8-1BF2-4C61-B154-9DF31E38EB21}">
      <dgm:prSet phldrT="[Text]" custT="1"/>
      <dgm:spPr/>
      <dgm:t>
        <a:bodyPr/>
        <a:lstStyle/>
        <a:p>
          <a:r>
            <a:rPr lang="en-US" sz="2000" dirty="0" smtClean="0"/>
            <a:t>Health Impact Assessment</a:t>
          </a:r>
          <a:endParaRPr lang="en-US" sz="2000" dirty="0"/>
        </a:p>
      </dgm:t>
    </dgm:pt>
    <dgm:pt modelId="{9CEEF7F4-5910-4035-B2EB-AD187816E63E}" type="parTrans" cxnId="{8257C3AC-5D03-4373-B51F-A08850D84016}">
      <dgm:prSet/>
      <dgm:spPr/>
      <dgm:t>
        <a:bodyPr/>
        <a:lstStyle/>
        <a:p>
          <a:endParaRPr lang="en-US"/>
        </a:p>
      </dgm:t>
    </dgm:pt>
    <dgm:pt modelId="{5BAE49BC-568E-4C06-BE61-11CEDB728ABC}" type="sibTrans" cxnId="{8257C3AC-5D03-4373-B51F-A08850D84016}">
      <dgm:prSet/>
      <dgm:spPr/>
      <dgm:t>
        <a:bodyPr/>
        <a:lstStyle/>
        <a:p>
          <a:endParaRPr lang="en-US"/>
        </a:p>
      </dgm:t>
    </dgm:pt>
    <dgm:pt modelId="{F4E634B1-0C16-4A34-8D97-9773D2CA455D}">
      <dgm:prSet phldrT="[Text]" custT="1"/>
      <dgm:spPr/>
      <dgm:t>
        <a:bodyPr/>
        <a:lstStyle/>
        <a:p>
          <a:r>
            <a:rPr lang="en-US" sz="1800" dirty="0" smtClean="0"/>
            <a:t>Conclusions/Recommendations</a:t>
          </a:r>
          <a:endParaRPr lang="en-US" sz="1000" dirty="0"/>
        </a:p>
      </dgm:t>
    </dgm:pt>
    <dgm:pt modelId="{5376DC1F-F5D1-4F17-833F-C472AACF62A5}" type="parTrans" cxnId="{71CD3FFB-A45B-4DC5-A259-D8AFFE2F020A}">
      <dgm:prSet/>
      <dgm:spPr/>
      <dgm:t>
        <a:bodyPr/>
        <a:lstStyle/>
        <a:p>
          <a:endParaRPr lang="en-US"/>
        </a:p>
      </dgm:t>
    </dgm:pt>
    <dgm:pt modelId="{A91BCB94-C31F-4F82-B794-870E747E5D52}" type="sibTrans" cxnId="{71CD3FFB-A45B-4DC5-A259-D8AFFE2F020A}">
      <dgm:prSet/>
      <dgm:spPr/>
      <dgm:t>
        <a:bodyPr/>
        <a:lstStyle/>
        <a:p>
          <a:endParaRPr lang="en-US"/>
        </a:p>
      </dgm:t>
    </dgm:pt>
    <dgm:pt modelId="{ABFDF3FD-5DE1-4F10-B29A-174960E75C3A}" type="pres">
      <dgm:prSet presAssocID="{185A9506-35B1-49B3-9B9F-384569FF57B2}" presName="CompostProcess" presStyleCnt="0">
        <dgm:presLayoutVars>
          <dgm:dir/>
          <dgm:resizeHandles val="exact"/>
        </dgm:presLayoutVars>
      </dgm:prSet>
      <dgm:spPr/>
    </dgm:pt>
    <dgm:pt modelId="{DBC69D2C-86A9-439D-87A6-4B2A7285D916}" type="pres">
      <dgm:prSet presAssocID="{185A9506-35B1-49B3-9B9F-384569FF57B2}" presName="arrow" presStyleLbl="bgShp" presStyleIdx="0" presStyleCnt="1"/>
      <dgm:spPr/>
    </dgm:pt>
    <dgm:pt modelId="{21E454FF-1AA2-4F28-9CBE-AF714C5DD9A0}" type="pres">
      <dgm:prSet presAssocID="{185A9506-35B1-49B3-9B9F-384569FF57B2}" presName="linearProcess" presStyleCnt="0"/>
      <dgm:spPr/>
    </dgm:pt>
    <dgm:pt modelId="{DE4AC207-8A9B-4421-B62D-D8F36D0A5EBC}" type="pres">
      <dgm:prSet presAssocID="{2EAF6B7A-2E65-4CBC-818C-CC7FA255655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1B0C5-AFC9-4803-A605-85E130553360}" type="pres">
      <dgm:prSet presAssocID="{65B70A5C-BB8C-423D-9F1E-D66C91084F79}" presName="sibTrans" presStyleCnt="0"/>
      <dgm:spPr/>
    </dgm:pt>
    <dgm:pt modelId="{BB5D5BEF-5719-4901-8EAC-0844A64CA01A}" type="pres">
      <dgm:prSet presAssocID="{C4B620D8-1BF2-4C61-B154-9DF31E38EB2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80EAF2-E9F6-47A6-9D8F-58DF7D8CE46B}" type="pres">
      <dgm:prSet presAssocID="{5BAE49BC-568E-4C06-BE61-11CEDB728ABC}" presName="sibTrans" presStyleCnt="0"/>
      <dgm:spPr/>
    </dgm:pt>
    <dgm:pt modelId="{D4FE23FE-7DF9-4FF8-AF76-3210892B4DED}" type="pres">
      <dgm:prSet presAssocID="{F4E634B1-0C16-4A34-8D97-9773D2CA455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4213CD-31AD-43B8-BB1E-F0A66B0F1DAE}" type="presOf" srcId="{F4E634B1-0C16-4A34-8D97-9773D2CA455D}" destId="{D4FE23FE-7DF9-4FF8-AF76-3210892B4DED}" srcOrd="0" destOrd="0" presId="urn:microsoft.com/office/officeart/2005/8/layout/hProcess9"/>
    <dgm:cxn modelId="{71CD3FFB-A45B-4DC5-A259-D8AFFE2F020A}" srcId="{185A9506-35B1-49B3-9B9F-384569FF57B2}" destId="{F4E634B1-0C16-4A34-8D97-9773D2CA455D}" srcOrd="2" destOrd="0" parTransId="{5376DC1F-F5D1-4F17-833F-C472AACF62A5}" sibTransId="{A91BCB94-C31F-4F82-B794-870E747E5D52}"/>
    <dgm:cxn modelId="{F6112A80-6EB1-4EA5-BE7D-E31EAE11670E}" srcId="{185A9506-35B1-49B3-9B9F-384569FF57B2}" destId="{2EAF6B7A-2E65-4CBC-818C-CC7FA2556559}" srcOrd="0" destOrd="0" parTransId="{6EB432E9-4061-4C3E-A3A7-920547308C64}" sibTransId="{65B70A5C-BB8C-423D-9F1E-D66C91084F79}"/>
    <dgm:cxn modelId="{CC5CC2CA-B229-4ED2-936A-326C627551E5}" type="presOf" srcId="{C4B620D8-1BF2-4C61-B154-9DF31E38EB21}" destId="{BB5D5BEF-5719-4901-8EAC-0844A64CA01A}" srcOrd="0" destOrd="0" presId="urn:microsoft.com/office/officeart/2005/8/layout/hProcess9"/>
    <dgm:cxn modelId="{57BA68B7-555D-4B9A-845C-2357CC427027}" type="presOf" srcId="{2EAF6B7A-2E65-4CBC-818C-CC7FA2556559}" destId="{DE4AC207-8A9B-4421-B62D-D8F36D0A5EBC}" srcOrd="0" destOrd="0" presId="urn:microsoft.com/office/officeart/2005/8/layout/hProcess9"/>
    <dgm:cxn modelId="{8B4D59E9-CD17-4022-8E97-57FA51FCA26E}" type="presOf" srcId="{185A9506-35B1-49B3-9B9F-384569FF57B2}" destId="{ABFDF3FD-5DE1-4F10-B29A-174960E75C3A}" srcOrd="0" destOrd="0" presId="urn:microsoft.com/office/officeart/2005/8/layout/hProcess9"/>
    <dgm:cxn modelId="{8257C3AC-5D03-4373-B51F-A08850D84016}" srcId="{185A9506-35B1-49B3-9B9F-384569FF57B2}" destId="{C4B620D8-1BF2-4C61-B154-9DF31E38EB21}" srcOrd="1" destOrd="0" parTransId="{9CEEF7F4-5910-4035-B2EB-AD187816E63E}" sibTransId="{5BAE49BC-568E-4C06-BE61-11CEDB728ABC}"/>
    <dgm:cxn modelId="{7D81B303-70DD-45D1-B6A5-9E88EA6624D6}" type="presParOf" srcId="{ABFDF3FD-5DE1-4F10-B29A-174960E75C3A}" destId="{DBC69D2C-86A9-439D-87A6-4B2A7285D916}" srcOrd="0" destOrd="0" presId="urn:microsoft.com/office/officeart/2005/8/layout/hProcess9"/>
    <dgm:cxn modelId="{9B0EDAF0-8314-47F6-9515-5A522D84A09B}" type="presParOf" srcId="{ABFDF3FD-5DE1-4F10-B29A-174960E75C3A}" destId="{21E454FF-1AA2-4F28-9CBE-AF714C5DD9A0}" srcOrd="1" destOrd="0" presId="urn:microsoft.com/office/officeart/2005/8/layout/hProcess9"/>
    <dgm:cxn modelId="{A0B66567-4FEB-489D-8876-D1303096569E}" type="presParOf" srcId="{21E454FF-1AA2-4F28-9CBE-AF714C5DD9A0}" destId="{DE4AC207-8A9B-4421-B62D-D8F36D0A5EBC}" srcOrd="0" destOrd="0" presId="urn:microsoft.com/office/officeart/2005/8/layout/hProcess9"/>
    <dgm:cxn modelId="{F2888CFF-13AF-4F46-AA4F-BB7059B629EB}" type="presParOf" srcId="{21E454FF-1AA2-4F28-9CBE-AF714C5DD9A0}" destId="{2E71B0C5-AFC9-4803-A605-85E130553360}" srcOrd="1" destOrd="0" presId="urn:microsoft.com/office/officeart/2005/8/layout/hProcess9"/>
    <dgm:cxn modelId="{4427C291-D7C2-41B9-B4C9-E2A02C90A3CB}" type="presParOf" srcId="{21E454FF-1AA2-4F28-9CBE-AF714C5DD9A0}" destId="{BB5D5BEF-5719-4901-8EAC-0844A64CA01A}" srcOrd="2" destOrd="0" presId="urn:microsoft.com/office/officeart/2005/8/layout/hProcess9"/>
    <dgm:cxn modelId="{74F02EAD-E703-41BA-9E5A-A5C14B0E3931}" type="presParOf" srcId="{21E454FF-1AA2-4F28-9CBE-AF714C5DD9A0}" destId="{8580EAF2-E9F6-47A6-9D8F-58DF7D8CE46B}" srcOrd="3" destOrd="0" presId="urn:microsoft.com/office/officeart/2005/8/layout/hProcess9"/>
    <dgm:cxn modelId="{B025F6CC-A313-485B-AA9F-B8EB95515B45}" type="presParOf" srcId="{21E454FF-1AA2-4F28-9CBE-AF714C5DD9A0}" destId="{D4FE23FE-7DF9-4FF8-AF76-3210892B4DE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C95AC2-421B-4AA2-9618-68616F4DF60F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4A0AF20-9B0C-4C78-87F2-62624D55E23C}">
      <dgm:prSet phldrT="[Text]"/>
      <dgm:spPr/>
      <dgm:t>
        <a:bodyPr/>
        <a:lstStyle/>
        <a:p>
          <a:r>
            <a:rPr lang="en-US" dirty="0" smtClean="0"/>
            <a:t>Health</a:t>
          </a:r>
          <a:endParaRPr lang="en-US" dirty="0"/>
        </a:p>
      </dgm:t>
    </dgm:pt>
    <dgm:pt modelId="{9EA361A0-C5F6-492B-AA66-995FF0E868D1}" type="parTrans" cxnId="{2CF666E9-9221-49D7-8346-1040039DE2A3}">
      <dgm:prSet/>
      <dgm:spPr/>
      <dgm:t>
        <a:bodyPr/>
        <a:lstStyle/>
        <a:p>
          <a:endParaRPr lang="en-US"/>
        </a:p>
      </dgm:t>
    </dgm:pt>
    <dgm:pt modelId="{4014C1E1-26DC-40EC-848C-00909D3EB5A9}" type="sibTrans" cxnId="{2CF666E9-9221-49D7-8346-1040039DE2A3}">
      <dgm:prSet/>
      <dgm:spPr/>
      <dgm:t>
        <a:bodyPr/>
        <a:lstStyle/>
        <a:p>
          <a:endParaRPr lang="en-US"/>
        </a:p>
      </dgm:t>
    </dgm:pt>
    <dgm:pt modelId="{4928A98F-E218-479B-A264-6A92F0B4BE53}">
      <dgm:prSet phldrT="[Text]"/>
      <dgm:spPr/>
      <dgm:t>
        <a:bodyPr/>
        <a:lstStyle/>
        <a:p>
          <a:r>
            <a:rPr lang="en-US" dirty="0" smtClean="0"/>
            <a:t>Mobility</a:t>
          </a:r>
          <a:endParaRPr lang="en-US" dirty="0"/>
        </a:p>
      </dgm:t>
    </dgm:pt>
    <dgm:pt modelId="{1D0F4F5E-C714-4251-B0D4-351F7FFD8C85}" type="parTrans" cxnId="{2FF83064-4C18-469E-8811-50D1FF45A3FA}">
      <dgm:prSet/>
      <dgm:spPr/>
      <dgm:t>
        <a:bodyPr/>
        <a:lstStyle/>
        <a:p>
          <a:endParaRPr lang="en-US"/>
        </a:p>
      </dgm:t>
    </dgm:pt>
    <dgm:pt modelId="{8F9A3C9A-08FA-42D3-B0A0-9C68F0CF4EED}" type="sibTrans" cxnId="{2FF83064-4C18-469E-8811-50D1FF45A3FA}">
      <dgm:prSet/>
      <dgm:spPr/>
      <dgm:t>
        <a:bodyPr/>
        <a:lstStyle/>
        <a:p>
          <a:endParaRPr lang="en-US"/>
        </a:p>
      </dgm:t>
    </dgm:pt>
    <dgm:pt modelId="{14EBFD65-63CA-49B0-B8B1-6316D72497B1}">
      <dgm:prSet phldrT="[Text]"/>
      <dgm:spPr/>
      <dgm:t>
        <a:bodyPr/>
        <a:lstStyle/>
        <a:p>
          <a:r>
            <a:rPr lang="en-US" dirty="0" smtClean="0"/>
            <a:t>Accessibility</a:t>
          </a:r>
          <a:endParaRPr lang="en-US" dirty="0"/>
        </a:p>
      </dgm:t>
    </dgm:pt>
    <dgm:pt modelId="{D0405495-2560-40F7-8C15-726CE1EEB613}" type="parTrans" cxnId="{984AA95B-BBB6-46C7-850E-C601F8D5398D}">
      <dgm:prSet/>
      <dgm:spPr/>
      <dgm:t>
        <a:bodyPr/>
        <a:lstStyle/>
        <a:p>
          <a:endParaRPr lang="en-US"/>
        </a:p>
      </dgm:t>
    </dgm:pt>
    <dgm:pt modelId="{0686F663-B588-4FE1-A37B-47D7ED187A32}" type="sibTrans" cxnId="{984AA95B-BBB6-46C7-850E-C601F8D5398D}">
      <dgm:prSet/>
      <dgm:spPr/>
      <dgm:t>
        <a:bodyPr/>
        <a:lstStyle/>
        <a:p>
          <a:endParaRPr lang="en-US"/>
        </a:p>
      </dgm:t>
    </dgm:pt>
    <dgm:pt modelId="{168FF727-C04D-4E68-AEE3-5F223BA2AE2C}">
      <dgm:prSet phldrT="[Text]"/>
      <dgm:spPr/>
      <dgm:t>
        <a:bodyPr/>
        <a:lstStyle/>
        <a:p>
          <a:r>
            <a:rPr lang="en-US" dirty="0" smtClean="0"/>
            <a:t>Equity</a:t>
          </a:r>
          <a:endParaRPr lang="en-US" dirty="0"/>
        </a:p>
      </dgm:t>
    </dgm:pt>
    <dgm:pt modelId="{11E39B1D-03C6-4968-8AF6-3E6622214371}" type="parTrans" cxnId="{A6674B04-023A-4839-8259-0BE053A7184A}">
      <dgm:prSet/>
      <dgm:spPr/>
      <dgm:t>
        <a:bodyPr/>
        <a:lstStyle/>
        <a:p>
          <a:endParaRPr lang="en-US"/>
        </a:p>
      </dgm:t>
    </dgm:pt>
    <dgm:pt modelId="{EF68298D-34C9-45F3-B8D4-FFFD96DCA016}" type="sibTrans" cxnId="{A6674B04-023A-4839-8259-0BE053A7184A}">
      <dgm:prSet/>
      <dgm:spPr/>
      <dgm:t>
        <a:bodyPr/>
        <a:lstStyle/>
        <a:p>
          <a:endParaRPr lang="en-US"/>
        </a:p>
      </dgm:t>
    </dgm:pt>
    <dgm:pt modelId="{210A4B0B-269F-4E90-8714-9631907ED989}" type="pres">
      <dgm:prSet presAssocID="{55C95AC2-421B-4AA2-9618-68616F4DF60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71EA08-2ADC-4AE8-BC2B-E249F9105733}" type="pres">
      <dgm:prSet presAssocID="{55C95AC2-421B-4AA2-9618-68616F4DF60F}" presName="diamond" presStyleLbl="bgShp" presStyleIdx="0" presStyleCnt="1"/>
      <dgm:spPr/>
    </dgm:pt>
    <dgm:pt modelId="{CDA83C25-5D2C-4448-8E79-F334F06EAE61}" type="pres">
      <dgm:prSet presAssocID="{55C95AC2-421B-4AA2-9618-68616F4DF60F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46A77-25E6-4FB4-8D6F-37D2CA21B5A6}" type="pres">
      <dgm:prSet presAssocID="{55C95AC2-421B-4AA2-9618-68616F4DF60F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665B67-ABDD-49C2-9D16-CE2A54245B52}" type="pres">
      <dgm:prSet presAssocID="{55C95AC2-421B-4AA2-9618-68616F4DF60F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7FF871-662F-4049-BDED-4CA09BF5392A}" type="pres">
      <dgm:prSet presAssocID="{55C95AC2-421B-4AA2-9618-68616F4DF60F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0777F5-B3B3-401B-8BB2-7A8D0BE29605}" type="presOf" srcId="{14EBFD65-63CA-49B0-B8B1-6316D72497B1}" destId="{BE665B67-ABDD-49C2-9D16-CE2A54245B52}" srcOrd="0" destOrd="0" presId="urn:microsoft.com/office/officeart/2005/8/layout/matrix3"/>
    <dgm:cxn modelId="{7297AA89-FE14-4D04-95F3-F76F0A4B5D5F}" type="presOf" srcId="{4928A98F-E218-479B-A264-6A92F0B4BE53}" destId="{21D46A77-25E6-4FB4-8D6F-37D2CA21B5A6}" srcOrd="0" destOrd="0" presId="urn:microsoft.com/office/officeart/2005/8/layout/matrix3"/>
    <dgm:cxn modelId="{69DE1E4C-89B2-40FE-A8CF-E7CA068170CB}" type="presOf" srcId="{C4A0AF20-9B0C-4C78-87F2-62624D55E23C}" destId="{CDA83C25-5D2C-4448-8E79-F334F06EAE61}" srcOrd="0" destOrd="0" presId="urn:microsoft.com/office/officeart/2005/8/layout/matrix3"/>
    <dgm:cxn modelId="{2FF83064-4C18-469E-8811-50D1FF45A3FA}" srcId="{55C95AC2-421B-4AA2-9618-68616F4DF60F}" destId="{4928A98F-E218-479B-A264-6A92F0B4BE53}" srcOrd="1" destOrd="0" parTransId="{1D0F4F5E-C714-4251-B0D4-351F7FFD8C85}" sibTransId="{8F9A3C9A-08FA-42D3-B0A0-9C68F0CF4EED}"/>
    <dgm:cxn modelId="{A6674B04-023A-4839-8259-0BE053A7184A}" srcId="{55C95AC2-421B-4AA2-9618-68616F4DF60F}" destId="{168FF727-C04D-4E68-AEE3-5F223BA2AE2C}" srcOrd="3" destOrd="0" parTransId="{11E39B1D-03C6-4968-8AF6-3E6622214371}" sibTransId="{EF68298D-34C9-45F3-B8D4-FFFD96DCA016}"/>
    <dgm:cxn modelId="{4FAE0349-D849-4E15-A497-EE3B670C5983}" type="presOf" srcId="{168FF727-C04D-4E68-AEE3-5F223BA2AE2C}" destId="{BC7FF871-662F-4049-BDED-4CA09BF5392A}" srcOrd="0" destOrd="0" presId="urn:microsoft.com/office/officeart/2005/8/layout/matrix3"/>
    <dgm:cxn modelId="{984AA95B-BBB6-46C7-850E-C601F8D5398D}" srcId="{55C95AC2-421B-4AA2-9618-68616F4DF60F}" destId="{14EBFD65-63CA-49B0-B8B1-6316D72497B1}" srcOrd="2" destOrd="0" parTransId="{D0405495-2560-40F7-8C15-726CE1EEB613}" sibTransId="{0686F663-B588-4FE1-A37B-47D7ED187A32}"/>
    <dgm:cxn modelId="{F7E0D80D-DEEA-4CF6-A980-5CE8CB445759}" type="presOf" srcId="{55C95AC2-421B-4AA2-9618-68616F4DF60F}" destId="{210A4B0B-269F-4E90-8714-9631907ED989}" srcOrd="0" destOrd="0" presId="urn:microsoft.com/office/officeart/2005/8/layout/matrix3"/>
    <dgm:cxn modelId="{2CF666E9-9221-49D7-8346-1040039DE2A3}" srcId="{55C95AC2-421B-4AA2-9618-68616F4DF60F}" destId="{C4A0AF20-9B0C-4C78-87F2-62624D55E23C}" srcOrd="0" destOrd="0" parTransId="{9EA361A0-C5F6-492B-AA66-995FF0E868D1}" sibTransId="{4014C1E1-26DC-40EC-848C-00909D3EB5A9}"/>
    <dgm:cxn modelId="{EEA56A5D-16E3-4151-860C-72F3B3B068BF}" type="presParOf" srcId="{210A4B0B-269F-4E90-8714-9631907ED989}" destId="{F771EA08-2ADC-4AE8-BC2B-E249F9105733}" srcOrd="0" destOrd="0" presId="urn:microsoft.com/office/officeart/2005/8/layout/matrix3"/>
    <dgm:cxn modelId="{873EB5FC-4C29-4723-92F6-09D3036506B5}" type="presParOf" srcId="{210A4B0B-269F-4E90-8714-9631907ED989}" destId="{CDA83C25-5D2C-4448-8E79-F334F06EAE61}" srcOrd="1" destOrd="0" presId="urn:microsoft.com/office/officeart/2005/8/layout/matrix3"/>
    <dgm:cxn modelId="{EDCF0691-F05E-4ACF-8D9F-F96AD58D7A3A}" type="presParOf" srcId="{210A4B0B-269F-4E90-8714-9631907ED989}" destId="{21D46A77-25E6-4FB4-8D6F-37D2CA21B5A6}" srcOrd="2" destOrd="0" presId="urn:microsoft.com/office/officeart/2005/8/layout/matrix3"/>
    <dgm:cxn modelId="{C28CD805-5774-4FC1-8D6A-AE39D2AF1834}" type="presParOf" srcId="{210A4B0B-269F-4E90-8714-9631907ED989}" destId="{BE665B67-ABDD-49C2-9D16-CE2A54245B52}" srcOrd="3" destOrd="0" presId="urn:microsoft.com/office/officeart/2005/8/layout/matrix3"/>
    <dgm:cxn modelId="{29140B1B-8003-4570-820B-C956D2AA0117}" type="presParOf" srcId="{210A4B0B-269F-4E90-8714-9631907ED989}" destId="{BC7FF871-662F-4049-BDED-4CA09BF5392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69D2C-86A9-439D-87A6-4B2A7285D916}">
      <dsp:nvSpPr>
        <dsp:cNvPr id="0" name=""/>
        <dsp:cNvSpPr/>
      </dsp:nvSpPr>
      <dsp:spPr>
        <a:xfrm>
          <a:off x="588644" y="0"/>
          <a:ext cx="6671310" cy="35814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4AC207-8A9B-4421-B62D-D8F36D0A5EBC}">
      <dsp:nvSpPr>
        <dsp:cNvPr id="0" name=""/>
        <dsp:cNvSpPr/>
      </dsp:nvSpPr>
      <dsp:spPr>
        <a:xfrm>
          <a:off x="59" y="1074419"/>
          <a:ext cx="2419178" cy="1432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Road Safety Audit</a:t>
          </a:r>
          <a:endParaRPr lang="en-US" sz="2000" kern="1200" dirty="0"/>
        </a:p>
      </dsp:txBody>
      <dsp:txXfrm>
        <a:off x="69991" y="1144351"/>
        <a:ext cx="2279314" cy="1292696"/>
      </dsp:txXfrm>
    </dsp:sp>
    <dsp:sp modelId="{BB5D5BEF-5719-4901-8EAC-0844A64CA01A}">
      <dsp:nvSpPr>
        <dsp:cNvPr id="0" name=""/>
        <dsp:cNvSpPr/>
      </dsp:nvSpPr>
      <dsp:spPr>
        <a:xfrm>
          <a:off x="2714710" y="1074419"/>
          <a:ext cx="2419178" cy="143256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Health Impact Assessment</a:t>
          </a:r>
          <a:endParaRPr lang="en-US" sz="2000" kern="1200" dirty="0"/>
        </a:p>
      </dsp:txBody>
      <dsp:txXfrm>
        <a:off x="2784642" y="1144351"/>
        <a:ext cx="2279314" cy="1292696"/>
      </dsp:txXfrm>
    </dsp:sp>
    <dsp:sp modelId="{D4FE23FE-7DF9-4FF8-AF76-3210892B4DED}">
      <dsp:nvSpPr>
        <dsp:cNvPr id="0" name=""/>
        <dsp:cNvSpPr/>
      </dsp:nvSpPr>
      <dsp:spPr>
        <a:xfrm>
          <a:off x="5429361" y="1074419"/>
          <a:ext cx="2419178" cy="143256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Conclusions/Recommendations</a:t>
          </a:r>
          <a:endParaRPr lang="en-US" sz="1000" kern="1200" dirty="0"/>
        </a:p>
      </dsp:txBody>
      <dsp:txXfrm>
        <a:off x="5499293" y="1144351"/>
        <a:ext cx="2279314" cy="12926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71EA08-2ADC-4AE8-BC2B-E249F9105733}">
      <dsp:nvSpPr>
        <dsp:cNvPr id="0" name=""/>
        <dsp:cNvSpPr/>
      </dsp:nvSpPr>
      <dsp:spPr>
        <a:xfrm>
          <a:off x="322131" y="0"/>
          <a:ext cx="3775336" cy="3775336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A83C25-5D2C-4448-8E79-F334F06EAE61}">
      <dsp:nvSpPr>
        <dsp:cNvPr id="0" name=""/>
        <dsp:cNvSpPr/>
      </dsp:nvSpPr>
      <dsp:spPr>
        <a:xfrm>
          <a:off x="680788" y="358656"/>
          <a:ext cx="1472381" cy="147238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Health</a:t>
          </a:r>
          <a:endParaRPr lang="en-US" sz="1800" kern="1200" dirty="0"/>
        </a:p>
      </dsp:txBody>
      <dsp:txXfrm>
        <a:off x="752664" y="430532"/>
        <a:ext cx="1328629" cy="1328629"/>
      </dsp:txXfrm>
    </dsp:sp>
    <dsp:sp modelId="{21D46A77-25E6-4FB4-8D6F-37D2CA21B5A6}">
      <dsp:nvSpPr>
        <dsp:cNvPr id="0" name=""/>
        <dsp:cNvSpPr/>
      </dsp:nvSpPr>
      <dsp:spPr>
        <a:xfrm>
          <a:off x="2266430" y="358656"/>
          <a:ext cx="1472381" cy="1472381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Mobility</a:t>
          </a:r>
          <a:endParaRPr lang="en-US" sz="1800" kern="1200" dirty="0"/>
        </a:p>
      </dsp:txBody>
      <dsp:txXfrm>
        <a:off x="2338306" y="430532"/>
        <a:ext cx="1328629" cy="1328629"/>
      </dsp:txXfrm>
    </dsp:sp>
    <dsp:sp modelId="{BE665B67-ABDD-49C2-9D16-CE2A54245B52}">
      <dsp:nvSpPr>
        <dsp:cNvPr id="0" name=""/>
        <dsp:cNvSpPr/>
      </dsp:nvSpPr>
      <dsp:spPr>
        <a:xfrm>
          <a:off x="680788" y="1944298"/>
          <a:ext cx="1472381" cy="1472381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Accessibility</a:t>
          </a:r>
          <a:endParaRPr lang="en-US" sz="1800" kern="1200" dirty="0"/>
        </a:p>
      </dsp:txBody>
      <dsp:txXfrm>
        <a:off x="752664" y="2016174"/>
        <a:ext cx="1328629" cy="1328629"/>
      </dsp:txXfrm>
    </dsp:sp>
    <dsp:sp modelId="{BC7FF871-662F-4049-BDED-4CA09BF5392A}">
      <dsp:nvSpPr>
        <dsp:cNvPr id="0" name=""/>
        <dsp:cNvSpPr/>
      </dsp:nvSpPr>
      <dsp:spPr>
        <a:xfrm>
          <a:off x="2266430" y="1944298"/>
          <a:ext cx="1472381" cy="1472381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Equity</a:t>
          </a:r>
          <a:endParaRPr lang="en-US" sz="1800" kern="1200" dirty="0"/>
        </a:p>
      </dsp:txBody>
      <dsp:txXfrm>
        <a:off x="2338306" y="2016174"/>
        <a:ext cx="1328629" cy="13286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52836-8BD9-4DFE-837C-51105D8487FE}" type="datetimeFigureOut">
              <a:rPr lang="en-US" smtClean="0"/>
              <a:t>02/25/2015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2445E-B67B-4A7D-8120-D59422AB66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005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6D2A5-BD99-447D-8FA5-A623A21A86EE}" type="datetimeFigureOut">
              <a:rPr lang="en-US" smtClean="0"/>
              <a:t>02/25/2015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2FDEC-B3CC-4FAF-B2BC-69EA7B05F9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214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2FDEC-B3CC-4FAF-B2BC-69EA7B05F96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025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2FDEC-B3CC-4FAF-B2BC-69EA7B05F96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257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2FDEC-B3CC-4FAF-B2BC-69EA7B05F96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267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2FDEC-B3CC-4FAF-B2BC-69EA7B05F96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93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2FDEC-B3CC-4FAF-B2BC-69EA7B05F96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2393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2FDEC-B3CC-4FAF-B2BC-69EA7B05F96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554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2FDEC-B3CC-4FAF-B2BC-69EA7B05F96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5653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2FDEC-B3CC-4FAF-B2BC-69EA7B05F96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9916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2FDEC-B3CC-4FAF-B2BC-69EA7B05F96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451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2FDEC-B3CC-4FAF-B2BC-69EA7B05F96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9323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2FDEC-B3CC-4FAF-B2BC-69EA7B05F96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33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2FDEC-B3CC-4FAF-B2BC-69EA7B05F96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4750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2FDEC-B3CC-4FAF-B2BC-69EA7B05F96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5136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2FDEC-B3CC-4FAF-B2BC-69EA7B05F96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814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2FDEC-B3CC-4FAF-B2BC-69EA7B05F96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57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2FDEC-B3CC-4FAF-B2BC-69EA7B05F96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195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2FDEC-B3CC-4FAF-B2BC-69EA7B05F96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618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2FDEC-B3CC-4FAF-B2BC-69EA7B05F96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907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2FDEC-B3CC-4FAF-B2BC-69EA7B05F96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285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2FDEC-B3CC-4FAF-B2BC-69EA7B05F96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497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2FDEC-B3CC-4FAF-B2BC-69EA7B05F96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558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172200"/>
            <a:ext cx="304800" cy="365125"/>
          </a:xfrm>
        </p:spPr>
        <p:txBody>
          <a:bodyPr/>
          <a:lstStyle/>
          <a:p>
            <a:fld id="{50F495A0-0A91-447A-9BA0-6EBD5BBADF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709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D40D-E7F4-4349-8580-03EE6E0BD2F7}" type="datetimeFigureOut">
              <a:rPr lang="en-US" smtClean="0"/>
              <a:t>02/25/2015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95A0-0A91-447A-9BA0-6EBD5BBADF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481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D40D-E7F4-4349-8580-03EE6E0BD2F7}" type="datetimeFigureOut">
              <a:rPr lang="en-US" smtClean="0"/>
              <a:t>02/25/2015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95A0-0A91-447A-9BA0-6EBD5BBADF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507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D40D-E7F4-4349-8580-03EE6E0BD2F7}" type="datetimeFigureOut">
              <a:rPr lang="en-US" smtClean="0"/>
              <a:t>02/25/2015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95A0-0A91-447A-9BA0-6EBD5BBADF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76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D40D-E7F4-4349-8580-03EE6E0BD2F7}" type="datetimeFigureOut">
              <a:rPr lang="en-US" smtClean="0"/>
              <a:t>02/25/2015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95A0-0A91-447A-9BA0-6EBD5BBADF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396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D40D-E7F4-4349-8580-03EE6E0BD2F7}" type="datetimeFigureOut">
              <a:rPr lang="en-US" smtClean="0"/>
              <a:t>02/25/2015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95A0-0A91-447A-9BA0-6EBD5BBADF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680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D40D-E7F4-4349-8580-03EE6E0BD2F7}" type="datetimeFigureOut">
              <a:rPr lang="en-US" smtClean="0"/>
              <a:t>02/25/2015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95A0-0A91-447A-9BA0-6EBD5BBADF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541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D40D-E7F4-4349-8580-03EE6E0BD2F7}" type="datetimeFigureOut">
              <a:rPr lang="en-US" smtClean="0"/>
              <a:t>02/25/2015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95A0-0A91-447A-9BA0-6EBD5BBADF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764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D40D-E7F4-4349-8580-03EE6E0BD2F7}" type="datetimeFigureOut">
              <a:rPr lang="en-US" smtClean="0"/>
              <a:t>02/25/2015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95A0-0A91-447A-9BA0-6EBD5BBADF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901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D40D-E7F4-4349-8580-03EE6E0BD2F7}" type="datetimeFigureOut">
              <a:rPr lang="en-US" smtClean="0"/>
              <a:t>02/25/2015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95A0-0A91-447A-9BA0-6EBD5BBADF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980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D40D-E7F4-4349-8580-03EE6E0BD2F7}" type="datetimeFigureOut">
              <a:rPr lang="en-US" smtClean="0"/>
              <a:t>02/25/2015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95A0-0A91-447A-9BA0-6EBD5BBADF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274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2247" y="365816"/>
            <a:ext cx="4743754" cy="123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784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3D40D-E7F4-4349-8580-03EE6E0BD2F7}" type="datetimeFigureOut">
              <a:rPr lang="en-US" smtClean="0"/>
              <a:t>02/25/2015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95A0-0A91-447A-9BA0-6EBD5BBADF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52400" cy="6872591"/>
          </a:xfrm>
          <a:prstGeom prst="rect">
            <a:avLst/>
          </a:prstGeom>
          <a:solidFill>
            <a:srgbClr val="0A8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76200" y="6705599"/>
            <a:ext cx="9067800" cy="166991"/>
          </a:xfrm>
          <a:prstGeom prst="rect">
            <a:avLst/>
          </a:prstGeom>
          <a:solidFill>
            <a:srgbClr val="0A8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90500" y="213415"/>
            <a:ext cx="152400" cy="628160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94309" y="6495021"/>
            <a:ext cx="8755381" cy="16485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52399" y="167698"/>
            <a:ext cx="45719" cy="6537901"/>
          </a:xfrm>
          <a:prstGeom prst="rect">
            <a:avLst/>
          </a:prstGeom>
          <a:solidFill>
            <a:srgbClr val="F3C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98118" y="6659880"/>
            <a:ext cx="8793484" cy="45719"/>
          </a:xfrm>
          <a:prstGeom prst="rect">
            <a:avLst/>
          </a:prstGeom>
          <a:solidFill>
            <a:srgbClr val="F3C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8793481" y="-4189"/>
            <a:ext cx="152400" cy="64992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8945881" y="167697"/>
            <a:ext cx="45719" cy="6492183"/>
          </a:xfrm>
          <a:prstGeom prst="rect">
            <a:avLst/>
          </a:prstGeom>
          <a:solidFill>
            <a:srgbClr val="F3C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8991600" y="-4189"/>
            <a:ext cx="152400" cy="67097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" descr="S:\Engineering\Traffic\JOEM\SafeCommunities\Logo2014\CSC_Logo_Sm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95" y="5570034"/>
            <a:ext cx="878052" cy="79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83" y="457200"/>
            <a:ext cx="941164" cy="884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 userDrawn="1"/>
        </p:nvSpPr>
        <p:spPr>
          <a:xfrm>
            <a:off x="342900" y="213416"/>
            <a:ext cx="8450581" cy="1524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198118" y="167698"/>
            <a:ext cx="8793483" cy="45719"/>
          </a:xfrm>
          <a:prstGeom prst="rect">
            <a:avLst/>
          </a:prstGeom>
          <a:solidFill>
            <a:srgbClr val="F3C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152399" y="-4189"/>
            <a:ext cx="8839203" cy="1718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" descr="S:\Engineering\Traffic\JOEM\SafeCommunities\TZD-Organization\Proud_Partner_Suite_and_Style_Guide\TZDProud_Partner_Logo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596" y="379817"/>
            <a:ext cx="2819400" cy="70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:\Engineering\Traffic\JOEM\CountyLogo\CC ID logo.jp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832" y="5570034"/>
            <a:ext cx="1291300" cy="90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03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e.org/activeliving/index.asp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activelivingresearch.org/" TargetMode="External"/><Relationship Id="rId4" Type="http://schemas.openxmlformats.org/officeDocument/2006/relationships/hyperlink" Target="http://www.cdc.gov/healthyplaces/healthtopics/transportation/practice.htm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clackamassafecommunities.org/" TargetMode="External"/><Relationship Id="rId4" Type="http://schemas.openxmlformats.org/officeDocument/2006/relationships/hyperlink" Target="mailto:JoeM@clackamas.u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2667000"/>
          </a:xfrm>
        </p:spPr>
        <p:txBody>
          <a:bodyPr>
            <a:normAutofit/>
          </a:bodyPr>
          <a:lstStyle/>
          <a:p>
            <a:r>
              <a:rPr lang="en-US" b="1" dirty="0" smtClean="0"/>
              <a:t>Transportation &amp; Health</a:t>
            </a:r>
            <a:br>
              <a:rPr lang="en-US" b="1" dirty="0" smtClean="0"/>
            </a:br>
            <a:r>
              <a:rPr lang="en-US" b="1" dirty="0" smtClean="0"/>
              <a:t>A Collision Course for a</a:t>
            </a:r>
            <a:br>
              <a:rPr lang="en-US" b="1" dirty="0" smtClean="0"/>
            </a:br>
            <a:r>
              <a:rPr lang="en-US" b="1" dirty="0" smtClean="0"/>
              <a:t>Better Tomorrow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55386" y="3352800"/>
            <a:ext cx="6400800" cy="121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Joseph Marek, PE, PTOE</a:t>
            </a:r>
          </a:p>
          <a:p>
            <a:r>
              <a:rPr lang="en-US" dirty="0" smtClean="0"/>
              <a:t>Clackamas County Traffic Engineering</a:t>
            </a:r>
          </a:p>
          <a:p>
            <a:r>
              <a:rPr lang="en-US" dirty="0" smtClean="0"/>
              <a:t>Clackamas Safe Communities</a:t>
            </a:r>
          </a:p>
          <a:p>
            <a:endParaRPr lang="en-US" dirty="0"/>
          </a:p>
        </p:txBody>
      </p:sp>
      <p:pic>
        <p:nvPicPr>
          <p:cNvPr id="1026" name="Picture 2" descr="http://3.bp.blogspot.com/__V5OZUogLPg/SQIiyNne2sI/AAAAAAAAAA4/P4weQ3bqr6Q/s200/crash_clip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524" y="4572000"/>
            <a:ext cx="2676525" cy="184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20558014">
            <a:off x="4937439" y="4890707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150830">
            <a:off x="3716762" y="4890978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6172200"/>
            <a:ext cx="6478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Oregon ITE Winter Workshop                                   February 26, 2015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90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Engineering\Traffic\JOEM\HIA\McLouglinHIA-RSA\DKS-Docs\McLoughlin RSA Pictures 1\DSC_00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419" y="1184612"/>
            <a:ext cx="6733162" cy="448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964" y="1187855"/>
            <a:ext cx="6752617" cy="4525963"/>
          </a:xfrm>
          <a:solidFill>
            <a:schemeClr val="bg1">
              <a:alpha val="62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Health Outcome</a:t>
            </a:r>
            <a:r>
              <a:rPr lang="en-US" sz="2800" dirty="0" smtClean="0"/>
              <a:t>: Health status</a:t>
            </a:r>
            <a:r>
              <a:rPr lang="en-US" sz="2800" i="1" dirty="0" smtClean="0"/>
              <a:t> </a:t>
            </a:r>
            <a:r>
              <a:rPr lang="en-US" sz="2800" dirty="0" smtClean="0"/>
              <a:t>of an individual, group or population which is attributable to a number of determining factors such as behaviors, social and community environments, health care services, and genetics. </a:t>
            </a:r>
          </a:p>
          <a:p>
            <a:pPr marL="0" indent="0"/>
            <a:r>
              <a:rPr lang="en-US" sz="2800" b="1" dirty="0" smtClean="0"/>
              <a:t>Examples:</a:t>
            </a:r>
            <a:r>
              <a:rPr lang="en-US" sz="2800" dirty="0" smtClean="0"/>
              <a:t> </a:t>
            </a:r>
          </a:p>
          <a:p>
            <a:pPr marL="625475" lvl="1" indent="-225425"/>
            <a:r>
              <a:rPr lang="en-US" sz="2400" dirty="0" smtClean="0"/>
              <a:t>Depression, diabetes, physical injury, asthma, premature death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65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Pathways</a:t>
            </a:r>
            <a:endParaRPr lang="en-US" dirty="0"/>
          </a:p>
        </p:txBody>
      </p:sp>
      <p:pic>
        <p:nvPicPr>
          <p:cNvPr id="5" name="Picture 2" descr="S:\Engineering\Traffic\JOEM\HIA\McLouglinHIA-RSA\TRB-PosterSession\HealthPathway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33500"/>
            <a:ext cx="7652948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98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Indicators</a:t>
            </a:r>
            <a:endParaRPr lang="en-US" dirty="0"/>
          </a:p>
        </p:txBody>
      </p:sp>
      <p:pic>
        <p:nvPicPr>
          <p:cNvPr id="4" name="Picture 1" descr="E:\CC_TSP\CC RSA HIA\Map pdfs\RSA HIA basemap_Asthm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0430" y="1219200"/>
            <a:ext cx="6283139" cy="4855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448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Asked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Access to physical activity</a:t>
            </a:r>
          </a:p>
          <a:p>
            <a:r>
              <a:rPr lang="en-US" dirty="0" smtClean="0"/>
              <a:t>Access to resources</a:t>
            </a:r>
          </a:p>
          <a:p>
            <a:pPr lvl="1"/>
            <a:r>
              <a:rPr lang="en-US" dirty="0" smtClean="0"/>
              <a:t>Healthy food</a:t>
            </a:r>
          </a:p>
          <a:p>
            <a:pPr lvl="1"/>
            <a:r>
              <a:rPr lang="en-US" dirty="0" smtClean="0"/>
              <a:t>Schools/jobs</a:t>
            </a:r>
          </a:p>
          <a:p>
            <a:pPr lvl="1"/>
            <a:r>
              <a:rPr lang="en-US" dirty="0" smtClean="0"/>
              <a:t>Transportation</a:t>
            </a:r>
          </a:p>
          <a:p>
            <a:r>
              <a:rPr lang="en-US" dirty="0" smtClean="0"/>
              <a:t>Exposure to:</a:t>
            </a:r>
          </a:p>
          <a:p>
            <a:pPr lvl="1"/>
            <a:r>
              <a:rPr lang="en-US" dirty="0" smtClean="0"/>
              <a:t>Air pollution &amp; Noise</a:t>
            </a:r>
          </a:p>
          <a:p>
            <a:r>
              <a:rPr lang="en-US" dirty="0" smtClean="0"/>
              <a:t>Transportation equity</a:t>
            </a:r>
          </a:p>
          <a:p>
            <a:endParaRPr lang="en-US" dirty="0"/>
          </a:p>
        </p:txBody>
      </p:sp>
      <p:pic>
        <p:nvPicPr>
          <p:cNvPr id="3074" name="Picture 2" descr="S:\Engineering\Traffic\JOEM\HIA\McLouglinHIA-RSA\DKS-Docs\McLoughlin RSA Pictures 1\DSC_00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57400"/>
            <a:ext cx="4385072" cy="2923381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61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19200" y="3962400"/>
            <a:ext cx="7438417" cy="3048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19200" y="2667000"/>
            <a:ext cx="7438417" cy="3048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91638" y="4370151"/>
            <a:ext cx="7465979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96502" y="3048000"/>
            <a:ext cx="7461115" cy="3048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9200" y="2133600"/>
            <a:ext cx="7438417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91638" y="3429000"/>
            <a:ext cx="7465979" cy="400050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HIA/RSA Scoring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u="sng" dirty="0" smtClean="0"/>
              <a:t>RSA </a:t>
            </a:r>
            <a:r>
              <a:rPr lang="en-US" b="1" u="sng" dirty="0" smtClean="0"/>
              <a:t>- Fix             Scores</a:t>
            </a:r>
          </a:p>
          <a:p>
            <a:pPr lvl="1"/>
            <a:r>
              <a:rPr lang="en-US" dirty="0" smtClean="0"/>
              <a:t>Solution 1  	   </a:t>
            </a:r>
            <a:r>
              <a:rPr lang="en-US" dirty="0" smtClean="0">
                <a:latin typeface="Wingdings" panose="05000000000000000000" pitchFamily="2" charset="2"/>
              </a:rPr>
              <a:t>C</a:t>
            </a:r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smtClean="0"/>
              <a:t>………. 2		   </a:t>
            </a:r>
            <a:r>
              <a:rPr lang="en-US" dirty="0" smtClean="0">
                <a:latin typeface="Wingdings" panose="05000000000000000000" pitchFamily="2" charset="2"/>
              </a:rPr>
              <a:t>D</a:t>
            </a:r>
            <a:endParaRPr lang="en-US" dirty="0" smtClean="0"/>
          </a:p>
          <a:p>
            <a:pPr lvl="1"/>
            <a:r>
              <a:rPr lang="en-US" dirty="0" smtClean="0"/>
              <a:t>………..</a:t>
            </a:r>
            <a:r>
              <a:rPr lang="en-US" dirty="0"/>
              <a:t> </a:t>
            </a:r>
            <a:r>
              <a:rPr lang="en-US" dirty="0" smtClean="0"/>
              <a:t>3		  </a:t>
            </a:r>
            <a:r>
              <a:rPr lang="en-US" dirty="0" smtClean="0">
                <a:latin typeface="Wingdings" panose="05000000000000000000" pitchFamily="2" charset="2"/>
              </a:rPr>
              <a:t>E</a:t>
            </a:r>
          </a:p>
          <a:p>
            <a:pPr lvl="1"/>
            <a:r>
              <a:rPr lang="en-US" dirty="0" smtClean="0"/>
              <a:t>……….. 4	</a:t>
            </a:r>
            <a:r>
              <a:rPr lang="en-US" dirty="0"/>
              <a:t>	</a:t>
            </a:r>
            <a:r>
              <a:rPr lang="en-US" dirty="0" smtClean="0"/>
              <a:t>   </a:t>
            </a:r>
            <a:r>
              <a:rPr lang="en-US" dirty="0" smtClean="0">
                <a:latin typeface="Wingdings" panose="05000000000000000000" pitchFamily="2" charset="2"/>
              </a:rPr>
              <a:t>C</a:t>
            </a:r>
            <a:endParaRPr lang="en-US" dirty="0"/>
          </a:p>
          <a:p>
            <a:pPr lvl="1"/>
            <a:r>
              <a:rPr lang="en-US" dirty="0"/>
              <a:t> ………. </a:t>
            </a:r>
            <a:r>
              <a:rPr lang="en-US" dirty="0" smtClean="0"/>
              <a:t>5</a:t>
            </a:r>
            <a:r>
              <a:rPr lang="en-US" dirty="0"/>
              <a:t>		</a:t>
            </a:r>
            <a:r>
              <a:rPr lang="en-US" dirty="0" smtClean="0"/>
              <a:t>   </a:t>
            </a:r>
            <a:r>
              <a:rPr lang="en-US" dirty="0" smtClean="0">
                <a:latin typeface="Wingdings" panose="05000000000000000000" pitchFamily="2" charset="2"/>
              </a:rPr>
              <a:t>D</a:t>
            </a:r>
            <a:endParaRPr lang="en-US" dirty="0"/>
          </a:p>
          <a:p>
            <a:pPr lvl="1"/>
            <a:r>
              <a:rPr lang="en-US" dirty="0"/>
              <a:t>……….. </a:t>
            </a:r>
            <a:r>
              <a:rPr lang="en-US" dirty="0" smtClean="0"/>
              <a:t>6</a:t>
            </a:r>
            <a:r>
              <a:rPr lang="en-US" dirty="0"/>
              <a:t>		</a:t>
            </a:r>
            <a:r>
              <a:rPr lang="en-US" dirty="0" smtClean="0"/>
              <a:t>  </a:t>
            </a:r>
            <a:r>
              <a:rPr lang="en-US" dirty="0" smtClean="0">
                <a:latin typeface="Wingdings" panose="05000000000000000000" pitchFamily="2" charset="2"/>
              </a:rPr>
              <a:t>E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u="sng" dirty="0" smtClean="0"/>
              <a:t>HIA </a:t>
            </a:r>
            <a:r>
              <a:rPr lang="en-US" b="1" u="sng" dirty="0" smtClean="0"/>
              <a:t>– Fix		Scores</a:t>
            </a:r>
          </a:p>
          <a:p>
            <a:pPr lvl="1"/>
            <a:r>
              <a:rPr lang="en-US" dirty="0"/>
              <a:t>Solution 1  	</a:t>
            </a:r>
            <a:r>
              <a:rPr lang="en-US" dirty="0" smtClean="0"/>
              <a:t>   </a:t>
            </a:r>
            <a:r>
              <a:rPr lang="en-US" dirty="0" smtClean="0">
                <a:latin typeface="Wingdings" panose="05000000000000000000" pitchFamily="2" charset="2"/>
              </a:rPr>
              <a:t>E</a:t>
            </a:r>
            <a:endParaRPr lang="en-US" dirty="0"/>
          </a:p>
          <a:p>
            <a:pPr lvl="1"/>
            <a:r>
              <a:rPr lang="en-US" dirty="0"/>
              <a:t> ………. 2		</a:t>
            </a:r>
            <a:r>
              <a:rPr lang="en-US" dirty="0" smtClean="0"/>
              <a:t>    </a:t>
            </a:r>
            <a:r>
              <a:rPr lang="en-US" dirty="0" smtClean="0">
                <a:latin typeface="Wingdings" panose="05000000000000000000" pitchFamily="2" charset="2"/>
              </a:rPr>
              <a:t>D</a:t>
            </a:r>
            <a:endParaRPr lang="en-US" dirty="0"/>
          </a:p>
          <a:p>
            <a:pPr lvl="1"/>
            <a:r>
              <a:rPr lang="en-US" dirty="0"/>
              <a:t>……….. 3		</a:t>
            </a:r>
            <a:r>
              <a:rPr lang="en-US" dirty="0" smtClean="0"/>
              <a:t>    </a:t>
            </a:r>
            <a:r>
              <a:rPr lang="en-US" dirty="0" smtClean="0">
                <a:latin typeface="Wingdings" panose="05000000000000000000" pitchFamily="2" charset="2"/>
              </a:rPr>
              <a:t>C</a:t>
            </a:r>
          </a:p>
          <a:p>
            <a:pPr lvl="1"/>
            <a:r>
              <a:rPr lang="en-US" dirty="0"/>
              <a:t>……….. 4		</a:t>
            </a:r>
            <a:r>
              <a:rPr lang="en-US" dirty="0" smtClean="0"/>
              <a:t>    </a:t>
            </a:r>
            <a:r>
              <a:rPr lang="en-US" dirty="0" smtClean="0">
                <a:latin typeface="Wingdings" panose="05000000000000000000" pitchFamily="2" charset="2"/>
              </a:rPr>
              <a:t>C</a:t>
            </a:r>
            <a:endParaRPr lang="en-US" dirty="0"/>
          </a:p>
          <a:p>
            <a:pPr lvl="1"/>
            <a:r>
              <a:rPr lang="en-US" dirty="0"/>
              <a:t> ………. 5		</a:t>
            </a:r>
            <a:r>
              <a:rPr lang="en-US" dirty="0" smtClean="0"/>
              <a:t>   </a:t>
            </a:r>
            <a:r>
              <a:rPr lang="en-US" dirty="0" smtClean="0">
                <a:latin typeface="Wingdings" panose="05000000000000000000" pitchFamily="2" charset="2"/>
              </a:rPr>
              <a:t>E</a:t>
            </a:r>
            <a:endParaRPr lang="en-US" dirty="0"/>
          </a:p>
          <a:p>
            <a:pPr lvl="1"/>
            <a:r>
              <a:rPr lang="en-US" dirty="0"/>
              <a:t>……….. 6		</a:t>
            </a:r>
            <a:r>
              <a:rPr lang="en-US" dirty="0" smtClean="0"/>
              <a:t>    </a:t>
            </a:r>
            <a:r>
              <a:rPr lang="en-US" dirty="0" smtClean="0">
                <a:latin typeface="Wingdings" panose="05000000000000000000" pitchFamily="2" charset="2"/>
              </a:rPr>
              <a:t>C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14600" y="5181599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Creates different way to look at &amp; prioritize solutions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828800" y="5273931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Wingdings" panose="05000000000000000000" pitchFamily="2" charset="2"/>
              </a:rPr>
              <a:t>J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2290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Incorporating health into our work</a:t>
            </a:r>
          </a:p>
          <a:p>
            <a:pPr lvl="1"/>
            <a:r>
              <a:rPr lang="en-US" dirty="0" smtClean="0"/>
              <a:t>Changes our lens on our view of the transportation system</a:t>
            </a:r>
          </a:p>
          <a:p>
            <a:pPr lvl="1"/>
            <a:r>
              <a:rPr lang="en-US" dirty="0" smtClean="0"/>
              <a:t>More holistic approach</a:t>
            </a:r>
          </a:p>
          <a:p>
            <a:pPr lvl="1"/>
            <a:r>
              <a:rPr lang="en-US" dirty="0" smtClean="0"/>
              <a:t>Fits in very well with County values/priorities</a:t>
            </a:r>
          </a:p>
        </p:txBody>
      </p:sp>
      <p:pic>
        <p:nvPicPr>
          <p:cNvPr id="7" name="Picture 2" descr="C:\Users\joemar\AppData\Local\Microsoft\Windows\Temporary Internet Files\Content.IE5\64XZKWJL\MC900279430[1]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2682240" cy="274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60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2247" y="365816"/>
            <a:ext cx="4743754" cy="929584"/>
          </a:xfrm>
        </p:spPr>
        <p:txBody>
          <a:bodyPr/>
          <a:lstStyle/>
          <a:p>
            <a:r>
              <a:rPr lang="en-US" dirty="0" smtClean="0"/>
              <a:t>Connections!</a:t>
            </a:r>
            <a:endParaRPr lang="en-US" dirty="0"/>
          </a:p>
        </p:txBody>
      </p:sp>
      <p:pic>
        <p:nvPicPr>
          <p:cNvPr id="4" name="Picture 2" descr="S:\Engineering\Traffic\JOEM\HIA\McLouglinHIA-RSA\TRB-PosterSession\Health-Safety-New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260494" cy="4525963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46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95400" y="685800"/>
            <a:ext cx="5277153" cy="1234384"/>
          </a:xfrm>
        </p:spPr>
        <p:txBody>
          <a:bodyPr>
            <a:normAutofit/>
          </a:bodyPr>
          <a:lstStyle/>
          <a:p>
            <a:r>
              <a:rPr lang="en-US" dirty="0" smtClean="0"/>
              <a:t>System Users =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1"/>
            <a:ext cx="4038600" cy="3733800"/>
          </a:xfrm>
        </p:spPr>
        <p:txBody>
          <a:bodyPr/>
          <a:lstStyle/>
          <a:p>
            <a:pPr lvl="0"/>
            <a:r>
              <a:rPr lang="en-US" dirty="0"/>
              <a:t>People have certain risk tolerances</a:t>
            </a:r>
          </a:p>
          <a:p>
            <a:pPr lvl="0"/>
            <a:r>
              <a:rPr lang="en-US" dirty="0"/>
              <a:t>Do our designs and processes truly match the risk tolerance of the users?</a:t>
            </a:r>
            <a:endParaRPr lang="en-US" dirty="0"/>
          </a:p>
        </p:txBody>
      </p:sp>
      <p:pic>
        <p:nvPicPr>
          <p:cNvPr id="10" name="Picture 2" descr="C:\Users\joemar\AppData\Local\Microsoft\Windows\Temporary Internet Files\Content.IE5\F5TW28XT\MC900318884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09800"/>
            <a:ext cx="3048000" cy="278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33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US" dirty="0" smtClean="0"/>
              <a:t>Recognize health connections</a:t>
            </a:r>
          </a:p>
          <a:p>
            <a:r>
              <a:rPr lang="en-US" dirty="0" smtClean="0"/>
              <a:t>Integrate health into our planning/engineering work</a:t>
            </a:r>
          </a:p>
          <a:p>
            <a:r>
              <a:rPr lang="en-US" dirty="0" smtClean="0"/>
              <a:t>We already impact health – let us make sure it is positive!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77795087"/>
              </p:ext>
            </p:extLst>
          </p:nvPr>
        </p:nvGraphicFramePr>
        <p:xfrm>
          <a:off x="4419600" y="1752600"/>
          <a:ext cx="4419600" cy="3775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361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Have more discussions</a:t>
            </a:r>
          </a:p>
          <a:p>
            <a:r>
              <a:rPr lang="en-US" dirty="0" smtClean="0"/>
              <a:t>Talk with our clients</a:t>
            </a:r>
          </a:p>
          <a:p>
            <a:r>
              <a:rPr lang="en-US" dirty="0" smtClean="0"/>
              <a:t>Change our lens!</a:t>
            </a:r>
          </a:p>
          <a:p>
            <a:r>
              <a:rPr lang="en-US" dirty="0" smtClean="0"/>
              <a:t>We can have a positive impact</a:t>
            </a:r>
          </a:p>
          <a:p>
            <a:endParaRPr lang="en-US" dirty="0"/>
          </a:p>
        </p:txBody>
      </p:sp>
      <p:pic>
        <p:nvPicPr>
          <p:cNvPr id="5" name="Picture 2" descr="http://cdn.londonandpartners.com/assets/maps/accessibility/43478-640x360-inclusive-n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4038600" cy="332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9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29968045"/>
              </p:ext>
            </p:extLst>
          </p:nvPr>
        </p:nvGraphicFramePr>
        <p:xfrm>
          <a:off x="647700" y="1752600"/>
          <a:ext cx="78486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133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086600" cy="4525963"/>
          </a:xfrm>
        </p:spPr>
        <p:txBody>
          <a:bodyPr/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www.ite.org/activeliving/index.asp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www.cdc.gov/healthyplaces/healthtopics/transportation/practice.htm</a:t>
            </a:r>
            <a:endParaRPr lang="en-US" dirty="0" smtClean="0"/>
          </a:p>
          <a:p>
            <a:r>
              <a:rPr lang="en-US" dirty="0">
                <a:hlinkClick r:id="rId5"/>
              </a:rPr>
              <a:t>http://activelivingresearch.org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78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47623" y="762000"/>
            <a:ext cx="6648753" cy="1310584"/>
          </a:xfrm>
        </p:spPr>
        <p:txBody>
          <a:bodyPr>
            <a:normAutofit/>
          </a:bodyPr>
          <a:lstStyle/>
          <a:p>
            <a:r>
              <a:rPr lang="en-US" dirty="0" smtClean="0"/>
              <a:t>Traffic Safety Starts with You</a:t>
            </a:r>
            <a:endParaRPr lang="en-US" dirty="0"/>
          </a:p>
        </p:txBody>
      </p:sp>
      <p:pic>
        <p:nvPicPr>
          <p:cNvPr id="2050" name="Picture 2" descr="S:\Engineering\Traffic\JOEM\HIA\McLouglinHIA-RSA\DKS-Docs\McLoughlin RSA Pictures 3\DSC0557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4500" y="182880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676400" y="1828800"/>
            <a:ext cx="6781800" cy="4525963"/>
          </a:xfrm>
          <a:solidFill>
            <a:schemeClr val="bg1">
              <a:alpha val="68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Questions?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Joseph Marek</a:t>
            </a:r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JoeM@clackamas.us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503.742.4705</a:t>
            </a:r>
          </a:p>
          <a:p>
            <a:pPr marL="0" indent="0">
              <a:buNone/>
            </a:pPr>
            <a:r>
              <a:rPr lang="en-US" dirty="0" smtClean="0"/>
              <a:t>Visit Us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5"/>
              </a:rPr>
              <a:t>www.ClackamasSafeCommunities.org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10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RSA/HIA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Road Safety Audit</a:t>
            </a:r>
          </a:p>
          <a:p>
            <a:pPr lvl="1"/>
            <a:r>
              <a:rPr lang="en-US" dirty="0" smtClean="0"/>
              <a:t>Ped</a:t>
            </a:r>
            <a:r>
              <a:rPr lang="en-US" dirty="0" smtClean="0"/>
              <a:t>/Bike safety of a 5-lane arterial</a:t>
            </a:r>
          </a:p>
          <a:p>
            <a:pPr lvl="1"/>
            <a:r>
              <a:rPr lang="en-US" dirty="0" smtClean="0"/>
              <a:t>3 intersections</a:t>
            </a:r>
          </a:p>
          <a:p>
            <a:pPr lvl="1"/>
            <a:r>
              <a:rPr lang="en-US" dirty="0" smtClean="0"/>
              <a:t>Qualitative </a:t>
            </a:r>
            <a:r>
              <a:rPr lang="en-US" dirty="0" smtClean="0"/>
              <a:t>risk </a:t>
            </a:r>
            <a:r>
              <a:rPr lang="en-US" dirty="0" smtClean="0"/>
              <a:t>scale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Health Impact Assessment</a:t>
            </a:r>
          </a:p>
          <a:p>
            <a:pPr lvl="1"/>
            <a:r>
              <a:rPr lang="en-US" dirty="0" smtClean="0"/>
              <a:t>Direct &amp; indirect health impacts of RSA</a:t>
            </a:r>
          </a:p>
          <a:p>
            <a:pPr lvl="1"/>
            <a:r>
              <a:rPr lang="en-US" dirty="0" smtClean="0"/>
              <a:t>Gaps/Opportunities to address health</a:t>
            </a:r>
          </a:p>
          <a:p>
            <a:pPr lvl="1"/>
            <a:r>
              <a:rPr lang="en-US" dirty="0" smtClean="0"/>
              <a:t>HIA Score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90684" y="3808527"/>
            <a:ext cx="1447832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b="1" dirty="0" smtClean="0">
                <a:solidFill>
                  <a:srgbClr val="FF0000"/>
                </a:solidFill>
              </a:rPr>
              <a:t>T</a:t>
            </a:r>
            <a:endParaRPr lang="en-US" sz="199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49111" y="3839774"/>
            <a:ext cx="1905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 smtClean="0">
                <a:solidFill>
                  <a:srgbClr val="FF0000"/>
                </a:solidFill>
              </a:rPr>
              <a:t>H</a:t>
            </a:r>
            <a:endParaRPr lang="en-US" sz="19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63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0" y="1174536"/>
            <a:ext cx="59436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 smtClean="0"/>
              <a:t>RSA</a:t>
            </a:r>
            <a:endParaRPr lang="en-US" sz="287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Safety Audit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676401"/>
            <a:ext cx="7848600" cy="3733800"/>
          </a:xfrm>
          <a:solidFill>
            <a:schemeClr val="bg1">
              <a:alpha val="82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formal safety performance examination of an existing or future road or intersection by an independent, multidisciplinary </a:t>
            </a:r>
            <a:r>
              <a:rPr lang="en-US" dirty="0" smtClean="0"/>
              <a:t>team</a:t>
            </a:r>
          </a:p>
          <a:p>
            <a:r>
              <a:rPr lang="en-US" dirty="0" smtClean="0"/>
              <a:t>Qualitatively </a:t>
            </a:r>
            <a:r>
              <a:rPr lang="en-US" dirty="0"/>
              <a:t>estimates and reports on potential road safety issues and identifies opportunities for improvements in safety for all road users.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40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609600"/>
            <a:ext cx="5810553" cy="123438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Health Impact Assessment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5551251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/>
            <a:r>
              <a:rPr lang="en-US" dirty="0"/>
              <a:t>Source: “Improving Health in the United States: The Role of Health Impact Assessments” by the National Research Council, September 2011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714500" y="1447800"/>
            <a:ext cx="57150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 smtClean="0"/>
              <a:t>HIA</a:t>
            </a:r>
            <a:endParaRPr lang="en-US" sz="239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752600"/>
            <a:ext cx="7848600" cy="3733800"/>
          </a:xfrm>
          <a:solidFill>
            <a:schemeClr val="bg1">
              <a:alpha val="78000"/>
            </a:schemeClr>
          </a:solidFill>
        </p:spPr>
        <p:txBody>
          <a:bodyPr/>
          <a:lstStyle/>
          <a:p>
            <a:r>
              <a:rPr lang="en-US" b="1" dirty="0" smtClean="0"/>
              <a:t>A </a:t>
            </a:r>
            <a:r>
              <a:rPr lang="en-US" b="1" dirty="0"/>
              <a:t>structured process </a:t>
            </a:r>
            <a:r>
              <a:rPr lang="en-US" dirty="0"/>
              <a:t>that uses scientific data,  professional expertise, and stakeholder input  </a:t>
            </a:r>
            <a:r>
              <a:rPr lang="en-US" b="1" dirty="0"/>
              <a:t>to identify and evaluate public health  consequences of proposals </a:t>
            </a:r>
            <a:endParaRPr lang="en-US" b="1" dirty="0" smtClean="0"/>
          </a:p>
          <a:p>
            <a:r>
              <a:rPr lang="en-US" dirty="0" smtClean="0"/>
              <a:t>Suggests </a:t>
            </a:r>
            <a:r>
              <a:rPr lang="en-US" dirty="0"/>
              <a:t>actions that could be taken to minimize adverse health impacts and optimize beneficial ones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96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524000"/>
            <a:ext cx="3908087" cy="4678363"/>
          </a:xfrm>
        </p:spPr>
        <p:txBody>
          <a:bodyPr/>
          <a:lstStyle/>
          <a:p>
            <a:r>
              <a:rPr lang="en-US" b="1" dirty="0"/>
              <a:t>Health: </a:t>
            </a:r>
            <a:r>
              <a:rPr lang="en-US" dirty="0"/>
              <a:t>A complete state of physical, mental, and social well-being and not just merely the absence of disease or infirmity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55387" y="6059694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World Health Organization, Health Promotion Glossary,1999</a:t>
            </a:r>
            <a:endParaRPr lang="en-US" i="1" dirty="0"/>
          </a:p>
        </p:txBody>
      </p:sp>
      <p:pic>
        <p:nvPicPr>
          <p:cNvPr id="9" name="Picture 5" descr="Mariposas_bike on back por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219200"/>
            <a:ext cx="3048000" cy="4267200"/>
          </a:xfrm>
          <a:prstGeom prst="rect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169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Equity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47700" y="1447800"/>
            <a:ext cx="784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Refers </a:t>
            </a:r>
            <a:r>
              <a:rPr lang="en-US" dirty="0"/>
              <a:t>to disparities between population groups in the presence of disease, health outcomes. </a:t>
            </a:r>
            <a:endParaRPr lang="en-US" dirty="0" smtClean="0"/>
          </a:p>
          <a:p>
            <a:r>
              <a:rPr lang="en-US" dirty="0" smtClean="0"/>
              <a:t>Is </a:t>
            </a:r>
            <a:r>
              <a:rPr lang="en-US" dirty="0"/>
              <a:t>impacted by a variety of changeable social factors such as income inequality, educational quality, natural and built environmental conditions, individual health behavior choices, and access to health care.  </a:t>
            </a:r>
            <a:endParaRPr lang="en-US" dirty="0" smtClean="0"/>
          </a:p>
          <a:p>
            <a:r>
              <a:rPr lang="en-US" dirty="0" smtClean="0"/>
              <a:t>Is </a:t>
            </a:r>
            <a:r>
              <a:rPr lang="en-US" dirty="0"/>
              <a:t>improved as these disparities are eliminated or minimized.  Health inequity is exacerbated as these disparities grow.</a:t>
            </a:r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83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yPumpk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1295400"/>
            <a:ext cx="7016260" cy="4343400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7124700" cy="4525963"/>
          </a:xfrm>
          <a:solidFill>
            <a:schemeClr val="bg1">
              <a:alpha val="64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Health Determinant</a:t>
            </a:r>
            <a:r>
              <a:rPr lang="en-US" dirty="0" smtClean="0"/>
              <a:t>: The range of personal, social, economic and environmental factors which determine the health status of individuals or populations. </a:t>
            </a:r>
          </a:p>
          <a:p>
            <a:pPr marL="0" indent="0"/>
            <a:r>
              <a:rPr lang="en-US" sz="2800" b="1" dirty="0" smtClean="0"/>
              <a:t>Examples:</a:t>
            </a:r>
            <a:r>
              <a:rPr lang="en-US" sz="2800" dirty="0" smtClean="0"/>
              <a:t> </a:t>
            </a:r>
          </a:p>
          <a:p>
            <a:pPr marL="625475" lvl="1" indent="-225425"/>
            <a:r>
              <a:rPr lang="en-US" sz="2400" dirty="0" smtClean="0"/>
              <a:t>Behavioral determinants: consumption of fruits and vegetables, physical activity, smoking</a:t>
            </a:r>
          </a:p>
          <a:p>
            <a:pPr marL="625475" lvl="1" indent="-225425"/>
            <a:r>
              <a:rPr lang="en-US" sz="2400" dirty="0" smtClean="0"/>
              <a:t>environmental determinants: convenient access to healthy food retail, air quality, traffic infrastructure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11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HIA asks …</a:t>
            </a:r>
            <a:endParaRPr lang="en-US" dirty="0"/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466877" y="1774523"/>
            <a:ext cx="1447851" cy="1938992"/>
          </a:xfrm>
          <a:prstGeom prst="rect">
            <a:avLst/>
          </a:prstGeom>
          <a:noFill/>
          <a:ln w="0">
            <a:solidFill>
              <a:srgbClr val="00FFFF">
                <a:alpha val="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000" b="1" i="1" dirty="0">
                <a:solidFill>
                  <a:srgbClr val="1F497D"/>
                </a:solidFill>
              </a:rPr>
              <a:t>How does the proposed</a:t>
            </a:r>
            <a:r>
              <a:rPr lang="en-US" sz="2000" b="1" i="1" dirty="0">
                <a:solidFill>
                  <a:prstClr val="black"/>
                </a:solidFill>
              </a:rPr>
              <a:t> </a:t>
            </a:r>
          </a:p>
          <a:p>
            <a:r>
              <a:rPr lang="en-US" sz="2000" b="1" i="1" dirty="0">
                <a:solidFill>
                  <a:prstClr val="black"/>
                </a:solidFill>
              </a:rPr>
              <a:t>project, plan, policy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3631760" y="5657644"/>
            <a:ext cx="1838325" cy="461665"/>
          </a:xfrm>
          <a:prstGeom prst="rect">
            <a:avLst/>
          </a:prstGeom>
          <a:noFill/>
          <a:ln w="0">
            <a:solidFill>
              <a:srgbClr val="00FFFF">
                <a:alpha val="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affect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" name="AutoShape 26"/>
          <p:cNvCxnSpPr>
            <a:cxnSpLocks noChangeShapeType="1"/>
          </p:cNvCxnSpPr>
          <p:nvPr/>
        </p:nvCxnSpPr>
        <p:spPr bwMode="auto">
          <a:xfrm>
            <a:off x="7547907" y="3232806"/>
            <a:ext cx="990600" cy="990600"/>
          </a:xfrm>
          <a:prstGeom prst="curvedConnector2">
            <a:avLst/>
          </a:prstGeom>
          <a:noFill/>
          <a:ln w="6350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" name="Picture 15" descr="rainbow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12917"/>
            <a:ext cx="5491139" cy="315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eft Brace 14"/>
          <p:cNvSpPr/>
          <p:nvPr/>
        </p:nvSpPr>
        <p:spPr>
          <a:xfrm>
            <a:off x="1524051" y="1774523"/>
            <a:ext cx="632041" cy="3652670"/>
          </a:xfrm>
          <a:prstGeom prst="leftBrace">
            <a:avLst>
              <a:gd name="adj1" fmla="val 15549"/>
              <a:gd name="adj2" fmla="val 50259"/>
            </a:avLst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Left Brace 15"/>
          <p:cNvSpPr/>
          <p:nvPr/>
        </p:nvSpPr>
        <p:spPr>
          <a:xfrm rot="10800000">
            <a:off x="7233353" y="1812725"/>
            <a:ext cx="533400" cy="3657600"/>
          </a:xfrm>
          <a:prstGeom prst="leftBrace">
            <a:avLst>
              <a:gd name="adj1" fmla="val 15549"/>
              <a:gd name="adj2" fmla="val 50259"/>
            </a:avLst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AutoShape 24"/>
          <p:cNvCxnSpPr>
            <a:cxnSpLocks noChangeShapeType="1"/>
          </p:cNvCxnSpPr>
          <p:nvPr/>
        </p:nvCxnSpPr>
        <p:spPr bwMode="auto">
          <a:xfrm>
            <a:off x="838200" y="3728106"/>
            <a:ext cx="893349" cy="691494"/>
          </a:xfrm>
          <a:prstGeom prst="curvedConnector3">
            <a:avLst>
              <a:gd name="adj1" fmla="val -7712"/>
            </a:avLst>
          </a:prstGeom>
          <a:noFill/>
          <a:ln w="6350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Rectangle 21"/>
          <p:cNvSpPr/>
          <p:nvPr/>
        </p:nvSpPr>
        <p:spPr>
          <a:xfrm>
            <a:off x="7379926" y="4254296"/>
            <a:ext cx="14478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b="1" i="1" dirty="0" smtClean="0">
                <a:solidFill>
                  <a:srgbClr val="1F497D"/>
                </a:solidFill>
              </a:rPr>
              <a:t>and lead to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br>
              <a:rPr lang="en-US" sz="2000" b="1" dirty="0">
                <a:solidFill>
                  <a:prstClr val="black"/>
                </a:solidFill>
              </a:rPr>
            </a:br>
            <a:r>
              <a:rPr lang="en-US" sz="2000" b="1" i="1" dirty="0">
                <a:solidFill>
                  <a:prstClr val="black"/>
                </a:solidFill>
              </a:rPr>
              <a:t>health outcomes</a:t>
            </a:r>
          </a:p>
        </p:txBody>
      </p:sp>
    </p:spTree>
    <p:extLst>
      <p:ext uri="{BB962C8B-B14F-4D97-AF65-F5344CB8AC3E}">
        <p14:creationId xmlns:p14="http://schemas.microsoft.com/office/powerpoint/2010/main" val="392248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589</Words>
  <Application>Microsoft Office PowerPoint</Application>
  <PresentationFormat>On-screen Show (4:3)</PresentationFormat>
  <Paragraphs>133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Transportation &amp; Health A Collision Course for a Better Tomorrow</vt:lpstr>
      <vt:lpstr>Process</vt:lpstr>
      <vt:lpstr>RSA/HIA</vt:lpstr>
      <vt:lpstr>Road Safety Audit</vt:lpstr>
      <vt:lpstr>Health Impact Assessment</vt:lpstr>
      <vt:lpstr>PowerPoint Presentation</vt:lpstr>
      <vt:lpstr>Health Equity</vt:lpstr>
      <vt:lpstr>PowerPoint Presentation</vt:lpstr>
      <vt:lpstr>HIA asks …</vt:lpstr>
      <vt:lpstr>PowerPoint Presentation</vt:lpstr>
      <vt:lpstr>Health Pathways</vt:lpstr>
      <vt:lpstr>Indicators</vt:lpstr>
      <vt:lpstr>Questions Asked</vt:lpstr>
      <vt:lpstr> HIA/RSA Scoring</vt:lpstr>
      <vt:lpstr>Perspectives</vt:lpstr>
      <vt:lpstr>Connections!</vt:lpstr>
      <vt:lpstr>System Users = People</vt:lpstr>
      <vt:lpstr>Homework!</vt:lpstr>
      <vt:lpstr>Learning!</vt:lpstr>
      <vt:lpstr>References</vt:lpstr>
      <vt:lpstr>Traffic Safety Starts with You</vt:lpstr>
    </vt:vector>
  </TitlesOfParts>
  <Company>Clackamas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joemar</dc:creator>
  <cp:lastModifiedBy>joemar</cp:lastModifiedBy>
  <cp:revision>30</cp:revision>
  <cp:lastPrinted>2015-02-26T00:10:02Z</cp:lastPrinted>
  <dcterms:created xsi:type="dcterms:W3CDTF">2015-02-24T18:06:01Z</dcterms:created>
  <dcterms:modified xsi:type="dcterms:W3CDTF">2015-02-26T00:12:50Z</dcterms:modified>
</cp:coreProperties>
</file>