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0" r:id="rId3"/>
    <p:sldId id="284" r:id="rId4"/>
    <p:sldId id="283" r:id="rId5"/>
    <p:sldId id="332" r:id="rId6"/>
    <p:sldId id="326" r:id="rId7"/>
    <p:sldId id="333" r:id="rId8"/>
    <p:sldId id="330" r:id="rId9"/>
    <p:sldId id="329" r:id="rId10"/>
    <p:sldId id="261" r:id="rId11"/>
    <p:sldId id="331" r:id="rId12"/>
  </p:sldIdLst>
  <p:sldSz cx="9144000" cy="6858000" type="screen4x3"/>
  <p:notesSz cx="9283700" cy="6997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>
      <p:cViewPr varScale="1">
        <p:scale>
          <a:sx n="106" d="100"/>
          <a:sy n="106" d="100"/>
        </p:scale>
        <p:origin x="171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387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2937" cy="3498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8616" y="0"/>
            <a:ext cx="4022937" cy="3498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8A7E8B6E-04FF-4250-97B7-4998F2CCB0F6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46601"/>
            <a:ext cx="4022937" cy="3498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8616" y="6646601"/>
            <a:ext cx="4022937" cy="3498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49548EE4-528E-4542-961C-991FE5ABF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36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2937" cy="3498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8616" y="0"/>
            <a:ext cx="4022937" cy="3498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EB2373DE-DAA2-4DC4-8C15-091A9970DE56}" type="datetimeFigureOut">
              <a:rPr lang="en-US" smtClean="0"/>
              <a:t>2/25/2015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2425" y="525463"/>
            <a:ext cx="3498850" cy="2624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23908"/>
            <a:ext cx="7426960" cy="3148965"/>
          </a:xfrm>
          <a:prstGeom prst="rect">
            <a:avLst/>
          </a:prstGeom>
        </p:spPr>
        <p:txBody>
          <a:bodyPr vert="horz" lIns="93031" tIns="46516" rIns="93031" bIns="4651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46601"/>
            <a:ext cx="4022937" cy="3498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8616" y="6646601"/>
            <a:ext cx="4022937" cy="3498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0D3698C6-41DC-41E1-917D-79C7F9531A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169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698C6-41DC-41E1-917D-79C7F9531A0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633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698C6-41DC-41E1-917D-79C7F9531A0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633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698C6-41DC-41E1-917D-79C7F9531A0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179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698C6-41DC-41E1-917D-79C7F9531A0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633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698C6-41DC-41E1-917D-79C7F9531A0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633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698C6-41DC-41E1-917D-79C7F9531A0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633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698C6-41DC-41E1-917D-79C7F9531A0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007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698C6-41DC-41E1-917D-79C7F9531A0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633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698C6-41DC-41E1-917D-79C7F9531A0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635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698C6-41DC-41E1-917D-79C7F9531A0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309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698C6-41DC-41E1-917D-79C7F9531A0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529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57B1-CCC7-49DA-92CC-982642F4BA4A}" type="datetime1">
              <a:rPr lang="en-US" smtClean="0"/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6457-11C2-43E7-BB43-EE186EA1D4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633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6A73-B93F-4B64-954D-A3D042119B54}" type="datetime1">
              <a:rPr lang="en-US" smtClean="0"/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6457-11C2-43E7-BB43-EE186EA1D4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215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FBB9-1344-4277-BED8-50048633FA83}" type="datetime1">
              <a:rPr lang="en-US" smtClean="0"/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6457-11C2-43E7-BB43-EE186EA1D4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381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DAD8-0BFB-49C7-B7C8-AED3021192D0}" type="datetime1">
              <a:rPr lang="en-US" smtClean="0"/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6457-11C2-43E7-BB43-EE186EA1D4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770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B949-ADEF-48EA-A7C4-7E6DE79EB6D6}" type="datetime1">
              <a:rPr lang="en-US" smtClean="0"/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6457-11C2-43E7-BB43-EE186EA1D4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9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818E-F6D8-4281-BD0C-3DE6C97912CE}" type="datetime1">
              <a:rPr lang="en-US" smtClean="0"/>
              <a:t>2/25/2015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6457-11C2-43E7-BB43-EE186EA1D4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398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AB00-E6DA-49AB-A6AE-FD6B3D817EAD}" type="datetime1">
              <a:rPr lang="en-US" smtClean="0"/>
              <a:t>2/25/2015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6457-11C2-43E7-BB43-EE186EA1D4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53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985C-4490-4DFD-8414-C95C056265C2}" type="datetime1">
              <a:rPr lang="en-US" smtClean="0"/>
              <a:t>2/25/2015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6457-11C2-43E7-BB43-EE186EA1D4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327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5FC93-897B-47EE-80F3-B062F2514D35}" type="datetime1">
              <a:rPr lang="en-US" smtClean="0"/>
              <a:t>2/25/2015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6457-11C2-43E7-BB43-EE186EA1D4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033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4D6E2-504E-440A-95F3-C371E942E1D4}" type="datetime1">
              <a:rPr lang="en-US" smtClean="0"/>
              <a:t>2/25/2015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6457-11C2-43E7-BB43-EE186EA1D4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745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F659E-8396-4130-A65E-FDC3D5002466}" type="datetime1">
              <a:rPr lang="en-US" smtClean="0"/>
              <a:t>2/25/2015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D6457-11C2-43E7-BB43-EE186EA1D4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317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723DC-8E6C-40E2-901C-1B7F898A8194}" type="datetime1">
              <a:rPr lang="en-US" smtClean="0"/>
              <a:t>2/25/2015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D6457-11C2-43E7-BB43-EE186EA1D4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55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gi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tiff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2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2667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Pedestrian Responsive Signal Timing Strategies</a:t>
            </a:r>
            <a:b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Oregon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ITE Winter Workshop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February 26</a:t>
            </a:r>
            <a:r>
              <a:rPr lang="en-US" sz="1600" b="1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2015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16954"/>
            <a:ext cx="7315200" cy="2590800"/>
          </a:xfrm>
          <a:noFill/>
          <a:ln>
            <a:noFill/>
          </a:ln>
        </p:spPr>
        <p:txBody>
          <a:bodyPr>
            <a:normAutofit/>
          </a:bodyPr>
          <a:lstStyle/>
          <a:p>
            <a:endParaRPr lang="en-US" sz="24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Sirisha Kothuri, Chris Monsere, Andy Kading - PSU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Peter Koonce, Ty Reynolds – PBOT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 Smaglik, Chris Sobie - NAU</a:t>
            </a:r>
          </a:p>
          <a:p>
            <a:endParaRPr lang="en-US" sz="29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524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991600" y="0"/>
              <a:ext cx="1524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ound Same Side Corner Rectangle 7"/>
            <p:cNvSpPr/>
            <p:nvPr/>
          </p:nvSpPr>
          <p:spPr>
            <a:xfrm>
              <a:off x="0" y="0"/>
              <a:ext cx="9141069" cy="304800"/>
            </a:xfrm>
            <a:prstGeom prst="round2SameRect">
              <a:avLst>
                <a:gd name="adj1" fmla="val 5000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991600" y="6705600"/>
              <a:ext cx="1524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05600"/>
              <a:ext cx="1524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10800000">
              <a:off x="-2" y="6553200"/>
              <a:ext cx="9141069" cy="304799"/>
            </a:xfrm>
            <a:prstGeom prst="round2SameRect">
              <a:avLst>
                <a:gd name="adj1" fmla="val 5000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208085"/>
              <a:ext cx="45719" cy="64594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098281" y="208085"/>
              <a:ext cx="45719" cy="64594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0" name="Picture 10" descr="C:\Documents and Settings\mike\Desktop\Logos\ITS Logo\ITS\For Powerpoint\ITSlogosmall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6800" y="6019800"/>
              <a:ext cx="41159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>
          <a:xfrm>
            <a:off x="6928338" y="6516321"/>
            <a:ext cx="2133600" cy="365125"/>
          </a:xfrm>
        </p:spPr>
        <p:txBody>
          <a:bodyPr/>
          <a:lstStyle/>
          <a:p>
            <a:fld id="{1C1D6457-11C2-43E7-BB43-EE186EA1D446}" type="slidenum">
              <a:rPr lang="en-US" b="1" smtClean="0">
                <a:solidFill>
                  <a:schemeClr val="bg1"/>
                </a:solidFill>
              </a:rPr>
              <a:t>1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-69457"/>
            <a:ext cx="1524000" cy="44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7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20"/>
    </mc:Choice>
    <mc:Fallback xmlns="">
      <p:transition spd="slow" advTm="712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524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991600" y="0"/>
              <a:ext cx="1524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ound Same Side Corner Rectangle 7"/>
            <p:cNvSpPr/>
            <p:nvPr/>
          </p:nvSpPr>
          <p:spPr>
            <a:xfrm>
              <a:off x="0" y="0"/>
              <a:ext cx="9141069" cy="304800"/>
            </a:xfrm>
            <a:prstGeom prst="round2SameRect">
              <a:avLst>
                <a:gd name="adj1" fmla="val 5000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991600" y="6705600"/>
              <a:ext cx="1524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05600"/>
              <a:ext cx="1524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10800000">
              <a:off x="-2" y="6553200"/>
              <a:ext cx="9141069" cy="304799"/>
            </a:xfrm>
            <a:prstGeom prst="round2SameRect">
              <a:avLst>
                <a:gd name="adj1" fmla="val 5000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208085"/>
              <a:ext cx="45719" cy="64594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098281" y="208085"/>
              <a:ext cx="45719" cy="64594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438400" y="685800"/>
            <a:ext cx="4114800" cy="990600"/>
          </a:xfrm>
        </p:spPr>
        <p:txBody>
          <a:bodyPr>
            <a:noAutofit/>
          </a:bodyPr>
          <a:lstStyle/>
          <a:p>
            <a:pPr algn="l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Slide Number Placeholder 48"/>
          <p:cNvSpPr>
            <a:spLocks noGrp="1"/>
          </p:cNvSpPr>
          <p:nvPr>
            <p:ph type="sldNum" sz="quarter" idx="12"/>
          </p:nvPr>
        </p:nvSpPr>
        <p:spPr>
          <a:xfrm>
            <a:off x="6928338" y="6516321"/>
            <a:ext cx="2133600" cy="365125"/>
          </a:xfrm>
        </p:spPr>
        <p:txBody>
          <a:bodyPr/>
          <a:lstStyle/>
          <a:p>
            <a:fld id="{1C1D6457-11C2-43E7-BB43-EE186EA1D446}" type="slidenum">
              <a:rPr lang="en-US" b="1" smtClean="0">
                <a:solidFill>
                  <a:schemeClr val="bg1"/>
                </a:solidFill>
              </a:rPr>
              <a:t>10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" t="2954" r="3352" b="2092"/>
          <a:stretch/>
        </p:blipFill>
        <p:spPr>
          <a:xfrm>
            <a:off x="2954639" y="5358667"/>
            <a:ext cx="1159754" cy="115765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-69457"/>
            <a:ext cx="1524000" cy="44669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18" y="6012229"/>
            <a:ext cx="25844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9365" y="4826770"/>
            <a:ext cx="914400" cy="165911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8737" y="4936359"/>
            <a:ext cx="1828800" cy="15069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3639" y="5874307"/>
            <a:ext cx="1828800" cy="5689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438400" y="2097423"/>
            <a:ext cx="4413738" cy="233910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</a:rPr>
              <a:t>Contact Information</a:t>
            </a:r>
          </a:p>
          <a:p>
            <a:pPr algn="ctr"/>
            <a:endParaRPr lang="en-US" dirty="0" smtClean="0">
              <a:latin typeface="Calibri" panose="020F0502020204030204" pitchFamily="34" charset="0"/>
            </a:endParaRPr>
          </a:p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Sirisha Kothuri, PhD</a:t>
            </a:r>
          </a:p>
          <a:p>
            <a:pPr algn="ctr"/>
            <a:r>
              <a:rPr lang="en-US" dirty="0" smtClean="0">
                <a:latin typeface="Calibri" panose="020F0502020204030204" pitchFamily="34" charset="0"/>
              </a:rPr>
              <a:t>Post Doctoral Research Associate</a:t>
            </a:r>
          </a:p>
          <a:p>
            <a:pPr algn="ctr"/>
            <a:r>
              <a:rPr lang="en-US" dirty="0" smtClean="0">
                <a:latin typeface="Calibri" panose="020F0502020204030204" pitchFamily="34" charset="0"/>
              </a:rPr>
              <a:t>Civil and Environmental Engineering</a:t>
            </a:r>
          </a:p>
          <a:p>
            <a:pPr algn="ctr"/>
            <a:r>
              <a:rPr lang="en-US" dirty="0" smtClean="0">
                <a:latin typeface="Calibri" panose="020F0502020204030204" pitchFamily="34" charset="0"/>
              </a:rPr>
              <a:t>Portland State University</a:t>
            </a:r>
          </a:p>
          <a:p>
            <a:pPr algn="ctr"/>
            <a:r>
              <a:rPr lang="en-US" dirty="0" smtClean="0">
                <a:latin typeface="Calibri" panose="020F0502020204030204" pitchFamily="34" charset="0"/>
              </a:rPr>
              <a:t>Email: </a:t>
            </a:r>
            <a:r>
              <a:rPr lang="en-US" b="1" u="sng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skothuri@pdx.edu</a:t>
            </a:r>
          </a:p>
          <a:p>
            <a:pPr algn="ctr"/>
            <a:r>
              <a:rPr lang="en-US" dirty="0" smtClean="0">
                <a:latin typeface="Calibri" panose="020F0502020204030204" pitchFamily="34" charset="0"/>
              </a:rPr>
              <a:t>Phone: 503-725-4208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85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2"/>
    </mc:Choice>
    <mc:Fallback xmlns="">
      <p:transition spd="slow" advTm="366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524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991600" y="0"/>
              <a:ext cx="1524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ound Same Side Corner Rectangle 7"/>
            <p:cNvSpPr/>
            <p:nvPr/>
          </p:nvSpPr>
          <p:spPr>
            <a:xfrm>
              <a:off x="0" y="0"/>
              <a:ext cx="9141069" cy="304800"/>
            </a:xfrm>
            <a:prstGeom prst="round2SameRect">
              <a:avLst>
                <a:gd name="adj1" fmla="val 5000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991600" y="6705600"/>
              <a:ext cx="1524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05600"/>
              <a:ext cx="1524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10800000">
              <a:off x="-2" y="6553200"/>
              <a:ext cx="9141069" cy="304799"/>
            </a:xfrm>
            <a:prstGeom prst="round2SameRect">
              <a:avLst>
                <a:gd name="adj1" fmla="val 5000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208085"/>
              <a:ext cx="45719" cy="64594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098281" y="208085"/>
              <a:ext cx="45719" cy="64594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0" name="Picture 10" descr="C:\Documents and Settings\mike\Desktop\Logos\ITS Logo\ITS\For Powerpoint\ITSlogosmall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6800" y="6019800"/>
              <a:ext cx="41159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334962"/>
            <a:ext cx="8991600" cy="73183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Pedestrian Priority Algorithm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1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71601"/>
                <a:ext cx="8396409" cy="4495799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>
                    <a:latin typeface="Calibri" panose="020F0502020204030204" pitchFamily="34" charset="0"/>
                  </a:rPr>
                  <a:t>Two stages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</a:rPr>
                  <a:t>Call the program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</a:rPr>
                  <a:t>Call the pedestrian</a:t>
                </a:r>
              </a:p>
              <a:p>
                <a:r>
                  <a:rPr lang="en-US" dirty="0">
                    <a:latin typeface="Calibri" panose="020F0502020204030204" pitchFamily="34" charset="0"/>
                  </a:rPr>
                  <a:t>Options for calling program: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</a:rPr>
                  <a:t>Delay threshold – Once pedestrian has waited “X” amount of time, call program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</a:rPr>
                  <a:t>Specific time of day depending on local demand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</a:rPr>
                  <a:t>Vehicular operational data</a:t>
                </a:r>
              </a:p>
              <a:p>
                <a:pPr marL="1257300" lvl="2" indent="-342900"/>
                <a:r>
                  <a:rPr lang="en-US" dirty="0">
                    <a:latin typeface="Calibri" panose="020F0502020204030204" pitchFamily="34" charset="0"/>
                  </a:rPr>
                  <a:t>Use V/C to determine when to run </a:t>
                </a:r>
                <a:r>
                  <a:rPr lang="en-US" dirty="0" err="1">
                    <a:latin typeface="Calibri" panose="020F0502020204030204" pitchFamily="34" charset="0"/>
                  </a:rPr>
                  <a:t>ped</a:t>
                </a:r>
                <a:r>
                  <a:rPr lang="en-US" dirty="0">
                    <a:latin typeface="Calibri" panose="020F0502020204030204" pitchFamily="34" charset="0"/>
                  </a:rPr>
                  <a:t> algorithm</a:t>
                </a:r>
              </a:p>
              <a:p>
                <a:pPr marL="1714500" lvl="3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type m:val="skw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num>
                      <m:den>
                        <m:f>
                          <m:fPr>
                            <m:type m:val="skw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den>
                        </m:f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∙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∙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dirty="0">
                  <a:latin typeface="Calibri" panose="020F0502020204030204" pitchFamily="34" charset="0"/>
                </a:endParaRPr>
              </a:p>
              <a:p>
                <a:pPr marL="2171700" lvl="4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</a:rPr>
                  <a:t>vi = flow rate (</a:t>
                </a:r>
                <a:r>
                  <a:rPr lang="en-US" dirty="0" err="1">
                    <a:latin typeface="Calibri" panose="020F0502020204030204" pitchFamily="34" charset="0"/>
                  </a:rPr>
                  <a:t>veh</a:t>
                </a:r>
                <a:r>
                  <a:rPr lang="en-US" dirty="0">
                    <a:latin typeface="Calibri" panose="020F0502020204030204" pitchFamily="34" charset="0"/>
                  </a:rPr>
                  <a:t>/h)</a:t>
                </a:r>
              </a:p>
              <a:p>
                <a:pPr marL="2171700" lvl="4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</a:rPr>
                  <a:t>C = cycle length</a:t>
                </a:r>
              </a:p>
              <a:p>
                <a:pPr marL="2171700" lvl="4" indent="-342900">
                  <a:buFont typeface="Arial" panose="020B0604020202020204" pitchFamily="34" charset="0"/>
                  <a:buChar char="•"/>
                </a:pPr>
                <a:r>
                  <a:rPr lang="en-US" dirty="0" err="1">
                    <a:latin typeface="Calibri" panose="020F0502020204030204" pitchFamily="34" charset="0"/>
                  </a:rPr>
                  <a:t>si</a:t>
                </a:r>
                <a:r>
                  <a:rPr lang="en-US" dirty="0">
                    <a:latin typeface="Calibri" panose="020F0502020204030204" pitchFamily="34" charset="0"/>
                  </a:rPr>
                  <a:t> = saturation flow rate</a:t>
                </a:r>
              </a:p>
              <a:p>
                <a:pPr marL="2171700" lvl="4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</a:rPr>
                  <a:t>gi = effective green time</a:t>
                </a:r>
              </a:p>
              <a:p>
                <a:pPr marL="1257300" lvl="2" indent="-342900"/>
                <a:r>
                  <a:rPr lang="en-US" dirty="0">
                    <a:latin typeface="Calibri" panose="020F0502020204030204" pitchFamily="34" charset="0"/>
                  </a:rPr>
                  <a:t>Perhaps something simpler?</a:t>
                </a:r>
              </a:p>
              <a:p>
                <a:pPr lvl="1">
                  <a:buClr>
                    <a:schemeClr val="tx2"/>
                  </a:buClr>
                  <a:buFont typeface="Wingdings" pitchFamily="2" charset="2"/>
                  <a:buChar char="§"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buClr>
                    <a:schemeClr val="tx2"/>
                  </a:buClr>
                  <a:buFont typeface="Wingdings" pitchFamily="2" charset="2"/>
                  <a:buChar char="§"/>
                </a:pPr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Clr>
                    <a:schemeClr val="tx2"/>
                  </a:buClr>
                  <a:buFont typeface="Wingdings" pitchFamily="2" charset="2"/>
                  <a:buChar char="§"/>
                </a:pPr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Content Placeholder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71601"/>
                <a:ext cx="8396409" cy="4495799"/>
              </a:xfrm>
              <a:blipFill rotWithShape="0">
                <a:blip r:embed="rId4"/>
                <a:stretch>
                  <a:fillRect l="-799" t="-2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Slide Number Placeholder 48"/>
          <p:cNvSpPr>
            <a:spLocks noGrp="1"/>
          </p:cNvSpPr>
          <p:nvPr>
            <p:ph type="sldNum" sz="quarter" idx="12"/>
          </p:nvPr>
        </p:nvSpPr>
        <p:spPr>
          <a:xfrm>
            <a:off x="6928338" y="6516321"/>
            <a:ext cx="2133600" cy="365125"/>
          </a:xfrm>
        </p:spPr>
        <p:txBody>
          <a:bodyPr/>
          <a:lstStyle/>
          <a:p>
            <a:fld id="{1C1D6457-11C2-43E7-BB43-EE186EA1D446}" type="slidenum">
              <a:rPr lang="en-US" b="1" smtClean="0">
                <a:solidFill>
                  <a:schemeClr val="bg1"/>
                </a:solidFill>
              </a:rPr>
              <a:t>11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-69457"/>
            <a:ext cx="1524000" cy="44669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324600" y="6284300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alibri" panose="020F0502020204030204" pitchFamily="34" charset="0"/>
              </a:rPr>
              <a:t>Slide Credit: E. Smaglik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62" y="6550223"/>
            <a:ext cx="678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  <a:r>
              <a:rPr lang="en-US" sz="1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  <a:r>
              <a:rPr lang="en-US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| Simulation| </a:t>
            </a:r>
            <a:r>
              <a:rPr lang="en-US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Steps</a:t>
            </a:r>
            <a:endParaRPr lang="en-US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18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217"/>
    </mc:Choice>
    <mc:Fallback xmlns="">
      <p:transition spd="slow" advTm="6021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524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991600" y="0"/>
              <a:ext cx="1524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ound Same Side Corner Rectangle 7"/>
            <p:cNvSpPr/>
            <p:nvPr/>
          </p:nvSpPr>
          <p:spPr>
            <a:xfrm>
              <a:off x="0" y="0"/>
              <a:ext cx="9141069" cy="304800"/>
            </a:xfrm>
            <a:prstGeom prst="round2SameRect">
              <a:avLst>
                <a:gd name="adj1" fmla="val 5000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991600" y="6705600"/>
              <a:ext cx="1524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05600"/>
              <a:ext cx="1524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10800000">
              <a:off x="-2" y="6553200"/>
              <a:ext cx="9141069" cy="304799"/>
            </a:xfrm>
            <a:prstGeom prst="round2SameRect">
              <a:avLst>
                <a:gd name="adj1" fmla="val 5000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208085"/>
              <a:ext cx="45719" cy="64594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098281" y="208085"/>
              <a:ext cx="45719" cy="64594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0" name="Picture 10" descr="C:\Documents and Settings\mike\Desktop\Logos\ITS Logo\ITS\For Powerpoint\ITSlogosmall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6800" y="6019800"/>
              <a:ext cx="41159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334962"/>
            <a:ext cx="8991600" cy="73183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199" y="1371601"/>
            <a:ext cx="8396409" cy="4495799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Growing emphasis on active transportation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Walking 		healthy, livable communities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Increase in walking trips	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lide Number Placeholder 48"/>
          <p:cNvSpPr>
            <a:spLocks noGrp="1"/>
          </p:cNvSpPr>
          <p:nvPr>
            <p:ph type="sldNum" sz="quarter" idx="12"/>
          </p:nvPr>
        </p:nvSpPr>
        <p:spPr>
          <a:xfrm>
            <a:off x="6928338" y="6516321"/>
            <a:ext cx="2133600" cy="365125"/>
          </a:xfrm>
        </p:spPr>
        <p:txBody>
          <a:bodyPr/>
          <a:lstStyle/>
          <a:p>
            <a:fld id="{1C1D6457-11C2-43E7-BB43-EE186EA1D446}" type="slidenum">
              <a:rPr lang="en-US" b="1" smtClean="0">
                <a:solidFill>
                  <a:schemeClr val="bg1"/>
                </a:solidFill>
              </a:rPr>
              <a:t>2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2" y="6550223"/>
            <a:ext cx="678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| Motivation| Findings|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Next Steps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-69457"/>
            <a:ext cx="1524000" cy="446690"/>
          </a:xfrm>
          <a:prstGeom prst="rect">
            <a:avLst/>
          </a:prstGeom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00400"/>
            <a:ext cx="3657600" cy="22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1144468" y="5933360"/>
            <a:ext cx="36561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Source: Data from Pucher et al.,(2011)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56351"/>
            <a:ext cx="2743200" cy="2878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459410" y="5562600"/>
            <a:ext cx="296019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National Walking Trends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62599" y="5562600"/>
            <a:ext cx="332999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Local Commute Shares - Walk 4%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98318" y="2133600"/>
            <a:ext cx="609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106868" y="5933360"/>
            <a:ext cx="36561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Source: City of Portland, Climate Action Plan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96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767"/>
    </mc:Choice>
    <mc:Fallback xmlns="">
      <p:transition spd="slow" advTm="3476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524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991600" y="0"/>
              <a:ext cx="1524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ound Same Side Corner Rectangle 7"/>
            <p:cNvSpPr/>
            <p:nvPr/>
          </p:nvSpPr>
          <p:spPr>
            <a:xfrm>
              <a:off x="0" y="0"/>
              <a:ext cx="9141069" cy="304800"/>
            </a:xfrm>
            <a:prstGeom prst="round2SameRect">
              <a:avLst>
                <a:gd name="adj1" fmla="val 5000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991600" y="6705600"/>
              <a:ext cx="1524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05600"/>
              <a:ext cx="1524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10800000">
              <a:off x="-2" y="6553200"/>
              <a:ext cx="9141069" cy="304799"/>
            </a:xfrm>
            <a:prstGeom prst="round2SameRect">
              <a:avLst>
                <a:gd name="adj1" fmla="val 5000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208085"/>
              <a:ext cx="45719" cy="64594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098281" y="208085"/>
              <a:ext cx="45719" cy="64594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0" name="Picture 10" descr="C:\Documents and Settings\mike\Desktop\Logos\ITS Logo\ITS\For Powerpoint\ITSlogosmall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6800" y="6019800"/>
              <a:ext cx="41159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334962"/>
            <a:ext cx="8991600" cy="73183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199" y="1379221"/>
            <a:ext cx="4476752" cy="3497580"/>
          </a:xfrm>
          <a:ln>
            <a:noFill/>
            <a:prstDash val="dash"/>
          </a:ln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Pedestrian fatalities 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73% - urban areas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20% - intersections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Poor crossings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Deter people from walking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Unsafe crossing behavior</a:t>
            </a:r>
          </a:p>
          <a:p>
            <a:pPr marL="457200" lvl="1" indent="0">
              <a:buClr>
                <a:schemeClr val="tx2"/>
              </a:buClr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Clr>
                <a:schemeClr val="tx2"/>
              </a:buClr>
              <a:buNone/>
            </a:pP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Clr>
                <a:schemeClr val="tx2"/>
              </a:buClr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Clr>
                <a:schemeClr val="tx2"/>
              </a:buClr>
              <a:buNone/>
            </a:pP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28800" lvl="4" indent="0">
              <a:buClr>
                <a:schemeClr val="tx2"/>
              </a:buClr>
              <a:buNone/>
            </a:pPr>
            <a:endParaRPr lang="en-US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 indent="0">
              <a:buClr>
                <a:schemeClr val="tx2"/>
              </a:buClr>
              <a:buNone/>
            </a:pP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lide Number Placeholder 48"/>
          <p:cNvSpPr>
            <a:spLocks noGrp="1"/>
          </p:cNvSpPr>
          <p:nvPr>
            <p:ph type="sldNum" sz="quarter" idx="12"/>
          </p:nvPr>
        </p:nvSpPr>
        <p:spPr>
          <a:xfrm>
            <a:off x="6928338" y="6516321"/>
            <a:ext cx="2133600" cy="365125"/>
          </a:xfrm>
        </p:spPr>
        <p:txBody>
          <a:bodyPr/>
          <a:lstStyle/>
          <a:p>
            <a:fld id="{1C1D6457-11C2-43E7-BB43-EE186EA1D446}" type="slidenum">
              <a:rPr lang="en-US" b="1" smtClean="0">
                <a:solidFill>
                  <a:schemeClr val="bg1"/>
                </a:solidFill>
              </a:rPr>
              <a:t>3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-69457"/>
            <a:ext cx="1524000" cy="44669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300816" y="6002179"/>
            <a:ext cx="229421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Source: NHTSA, Traffic Safety </a:t>
            </a:r>
            <a:r>
              <a:rPr lang="en-US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Facts 2012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09600" y="5090993"/>
            <a:ext cx="3676650" cy="8603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“On average, a pedestrian was killed every 2 hours and injured every 7 minutes in traffic crashes”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0" y="5336488"/>
            <a:ext cx="1541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Fatality Trends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3886200" y="1447800"/>
            <a:ext cx="323850" cy="29226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340" y="1676400"/>
            <a:ext cx="4023360" cy="3609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862" y="6550223"/>
            <a:ext cx="678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| Motivation| Findings|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Next Steps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49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86"/>
    </mc:Choice>
    <mc:Fallback xmlns="">
      <p:transition spd="slow" advTm="3928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524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991600" y="0"/>
              <a:ext cx="1524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ound Same Side Corner Rectangle 7"/>
            <p:cNvSpPr/>
            <p:nvPr/>
          </p:nvSpPr>
          <p:spPr>
            <a:xfrm>
              <a:off x="0" y="0"/>
              <a:ext cx="9141069" cy="304800"/>
            </a:xfrm>
            <a:prstGeom prst="round2SameRect">
              <a:avLst>
                <a:gd name="adj1" fmla="val 5000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991600" y="6705600"/>
              <a:ext cx="1524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05600"/>
              <a:ext cx="1524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10800000">
              <a:off x="-2" y="6553200"/>
              <a:ext cx="9141069" cy="304799"/>
            </a:xfrm>
            <a:prstGeom prst="round2SameRect">
              <a:avLst>
                <a:gd name="adj1" fmla="val 5000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208085"/>
              <a:ext cx="45719" cy="64594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098281" y="208085"/>
              <a:ext cx="45719" cy="64594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0" name="Picture 10" descr="C:\Documents and Settings\mike\Desktop\Logos\ITS Logo\ITS\For Powerpoint\ITSlogosmall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6800" y="6019800"/>
              <a:ext cx="41159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334962"/>
            <a:ext cx="8991600" cy="73183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lide Number Placeholder 48"/>
          <p:cNvSpPr>
            <a:spLocks noGrp="1"/>
          </p:cNvSpPr>
          <p:nvPr>
            <p:ph type="sldNum" sz="quarter" idx="12"/>
          </p:nvPr>
        </p:nvSpPr>
        <p:spPr>
          <a:xfrm>
            <a:off x="6928338" y="6516321"/>
            <a:ext cx="2133600" cy="365125"/>
          </a:xfrm>
        </p:spPr>
        <p:txBody>
          <a:bodyPr/>
          <a:lstStyle/>
          <a:p>
            <a:fld id="{1C1D6457-11C2-43E7-BB43-EE186EA1D446}" type="slidenum">
              <a:rPr lang="en-US" b="1" smtClean="0">
                <a:solidFill>
                  <a:schemeClr val="bg1"/>
                </a:solidFill>
              </a:rPr>
              <a:t>4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-69457"/>
            <a:ext cx="1524000" cy="446690"/>
          </a:xfrm>
          <a:prstGeom prst="rect">
            <a:avLst/>
          </a:prstGeom>
        </p:spPr>
      </p:pic>
      <p:sp>
        <p:nvSpPr>
          <p:cNvPr id="22" name="Content Placeholder 12"/>
          <p:cNvSpPr txBox="1">
            <a:spLocks/>
          </p:cNvSpPr>
          <p:nvPr/>
        </p:nvSpPr>
        <p:spPr>
          <a:xfrm>
            <a:off x="457198" y="1379220"/>
            <a:ext cx="8229601" cy="4495799"/>
          </a:xfrm>
          <a:prstGeom prst="rect">
            <a:avLst/>
          </a:prstGeom>
          <a:ln>
            <a:noFill/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endParaRPr lang="en-US" dirty="0" smtClean="0"/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endParaRPr lang="en-US" dirty="0" smtClean="0"/>
          </a:p>
        </p:txBody>
      </p:sp>
      <p:sp>
        <p:nvSpPr>
          <p:cNvPr id="23" name="Content Placeholder 12"/>
          <p:cNvSpPr txBox="1">
            <a:spLocks/>
          </p:cNvSpPr>
          <p:nvPr/>
        </p:nvSpPr>
        <p:spPr>
          <a:xfrm>
            <a:off x="304800" y="1436882"/>
            <a:ext cx="4976099" cy="1687318"/>
          </a:xfrm>
          <a:prstGeom prst="rect">
            <a:avLst/>
          </a:prstGeom>
          <a:ln>
            <a:noFill/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Delays affect pedestrians disproportionately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“Everyone is a pedestrian”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355566" y="1578828"/>
            <a:ext cx="3657600" cy="3835221"/>
            <a:chOff x="6610290" y="3655694"/>
            <a:chExt cx="2291830" cy="221932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3320" y="3655694"/>
              <a:ext cx="1828800" cy="2219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3" name="Straight Arrow Connector 12"/>
            <p:cNvCxnSpPr/>
            <p:nvPr/>
          </p:nvCxnSpPr>
          <p:spPr>
            <a:xfrm flipV="1">
              <a:off x="7010400" y="3655694"/>
              <a:ext cx="0" cy="198310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610290" y="3962400"/>
              <a:ext cx="400110" cy="144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vert270" wrap="square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Increasing Priority</a:t>
              </a:r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456061" y="3733800"/>
            <a:ext cx="4774050" cy="1905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chemeClr val="tx2"/>
              </a:buClr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How do we translate “pedestrian first” policies into specific operational strategies at intersections?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62" y="6550223"/>
            <a:ext cx="678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Introduction|</a:t>
            </a:r>
            <a:r>
              <a:rPr lang="en-US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Motivation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| Findings|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Next Steps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95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375"/>
    </mc:Choice>
    <mc:Fallback xmlns="">
      <p:transition spd="slow" advTm="10037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524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991600" y="0"/>
              <a:ext cx="1524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ound Same Side Corner Rectangle 7"/>
            <p:cNvSpPr/>
            <p:nvPr/>
          </p:nvSpPr>
          <p:spPr>
            <a:xfrm>
              <a:off x="0" y="0"/>
              <a:ext cx="9141069" cy="304800"/>
            </a:xfrm>
            <a:prstGeom prst="round2SameRect">
              <a:avLst>
                <a:gd name="adj1" fmla="val 5000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991600" y="6705600"/>
              <a:ext cx="1524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05600"/>
              <a:ext cx="1524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10800000">
              <a:off x="-2" y="6553200"/>
              <a:ext cx="9141069" cy="304799"/>
            </a:xfrm>
            <a:prstGeom prst="round2SameRect">
              <a:avLst>
                <a:gd name="adj1" fmla="val 5000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208085"/>
              <a:ext cx="45719" cy="64594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098281" y="208085"/>
              <a:ext cx="45719" cy="64594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0" name="Picture 10" descr="C:\Documents and Settings\mike\Desktop\Logos\ITS Logo\ITS\For Powerpoint\ITSlogosmall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6800" y="6019800"/>
              <a:ext cx="41159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334962"/>
            <a:ext cx="8991600" cy="73183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Completed Research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199" y="1371601"/>
            <a:ext cx="8396409" cy="4495799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Exploring Pedestrian Responsive Signal Timing Strategies in Urban Areas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Impacts of change in signal controller mode of operation on ped delay and overall delays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traffic regimes are best suited?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</a:rPr>
              <a:t>Impact of increased permissive length on ped delay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Guidance on change in mode of operation based on field data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lide Number Placeholder 48"/>
          <p:cNvSpPr>
            <a:spLocks noGrp="1"/>
          </p:cNvSpPr>
          <p:nvPr>
            <p:ph type="sldNum" sz="quarter" idx="12"/>
          </p:nvPr>
        </p:nvSpPr>
        <p:spPr>
          <a:xfrm>
            <a:off x="6928338" y="6516321"/>
            <a:ext cx="2133600" cy="365125"/>
          </a:xfrm>
        </p:spPr>
        <p:txBody>
          <a:bodyPr/>
          <a:lstStyle/>
          <a:p>
            <a:fld id="{1C1D6457-11C2-43E7-BB43-EE186EA1D446}" type="slidenum">
              <a:rPr lang="en-US" b="1" smtClean="0">
                <a:solidFill>
                  <a:schemeClr val="bg1"/>
                </a:solidFill>
              </a:rPr>
              <a:t>5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-69457"/>
            <a:ext cx="1524000" cy="4466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3341" y="387954"/>
            <a:ext cx="1371600" cy="96459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862" y="6550223"/>
            <a:ext cx="678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Introduction|</a:t>
            </a:r>
            <a:r>
              <a:rPr lang="en-US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Motivation| </a:t>
            </a:r>
            <a:r>
              <a:rPr lang="en-US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Findings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Next Steps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96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217"/>
    </mc:Choice>
    <mc:Fallback xmlns="">
      <p:transition spd="slow" advTm="6021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524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991600" y="0"/>
              <a:ext cx="1524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ound Same Side Corner Rectangle 7"/>
            <p:cNvSpPr/>
            <p:nvPr/>
          </p:nvSpPr>
          <p:spPr>
            <a:xfrm>
              <a:off x="0" y="0"/>
              <a:ext cx="9141069" cy="304800"/>
            </a:xfrm>
            <a:prstGeom prst="round2SameRect">
              <a:avLst>
                <a:gd name="adj1" fmla="val 5000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991600" y="6705600"/>
              <a:ext cx="1524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05600"/>
              <a:ext cx="1524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10800000">
              <a:off x="-2" y="6553200"/>
              <a:ext cx="9141069" cy="304799"/>
            </a:xfrm>
            <a:prstGeom prst="round2SameRect">
              <a:avLst>
                <a:gd name="adj1" fmla="val 5000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208085"/>
              <a:ext cx="45719" cy="64594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098281" y="208085"/>
              <a:ext cx="45719" cy="64594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0" name="Picture 10" descr="C:\Documents and Settings\mike\Desktop\Logos\ITS Logo\ITS\For Powerpoint\ITSlogosmall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6800" y="6019800"/>
              <a:ext cx="41159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199" y="334962"/>
            <a:ext cx="8816395" cy="73183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Strategies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lide Number Placeholder 48"/>
          <p:cNvSpPr>
            <a:spLocks noGrp="1"/>
          </p:cNvSpPr>
          <p:nvPr>
            <p:ph type="sldNum" sz="quarter" idx="12"/>
          </p:nvPr>
        </p:nvSpPr>
        <p:spPr>
          <a:xfrm>
            <a:off x="6928338" y="6516321"/>
            <a:ext cx="2133600" cy="365125"/>
          </a:xfrm>
        </p:spPr>
        <p:txBody>
          <a:bodyPr/>
          <a:lstStyle/>
          <a:p>
            <a:fld id="{1C1D6457-11C2-43E7-BB43-EE186EA1D446}" type="slidenum">
              <a:rPr lang="en-US" b="1" smtClean="0">
                <a:solidFill>
                  <a:schemeClr val="bg1"/>
                </a:solidFill>
              </a:rPr>
              <a:t>6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-69457"/>
            <a:ext cx="1524000" cy="44669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5486400" cy="4543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862" y="6550223"/>
            <a:ext cx="678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Introduction|</a:t>
            </a:r>
            <a:r>
              <a:rPr lang="en-US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Motivation| </a:t>
            </a:r>
            <a:r>
              <a:rPr lang="en-US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Findings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Next Steps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83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643"/>
    </mc:Choice>
    <mc:Fallback xmlns="">
      <p:transition spd="slow" advTm="10664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524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991600" y="0"/>
              <a:ext cx="1524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ound Same Side Corner Rectangle 7"/>
            <p:cNvSpPr/>
            <p:nvPr/>
          </p:nvSpPr>
          <p:spPr>
            <a:xfrm>
              <a:off x="0" y="0"/>
              <a:ext cx="9141069" cy="304800"/>
            </a:xfrm>
            <a:prstGeom prst="round2SameRect">
              <a:avLst>
                <a:gd name="adj1" fmla="val 5000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991600" y="6705600"/>
              <a:ext cx="1524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05600"/>
              <a:ext cx="1524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10800000">
              <a:off x="-2" y="6553200"/>
              <a:ext cx="9141069" cy="304799"/>
            </a:xfrm>
            <a:prstGeom prst="round2SameRect">
              <a:avLst>
                <a:gd name="adj1" fmla="val 5000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208085"/>
              <a:ext cx="45719" cy="64594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098281" y="208085"/>
              <a:ext cx="45719" cy="64594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0" name="Picture 10" descr="C:\Documents and Settings\mike\Desktop\Logos\ITS Logo\ITS\For Powerpoint\ITSlogosmall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6800" y="6019800"/>
              <a:ext cx="41159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199" y="334962"/>
            <a:ext cx="8816395" cy="73183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Increase in Permissive Length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lide Number Placeholder 48"/>
          <p:cNvSpPr>
            <a:spLocks noGrp="1"/>
          </p:cNvSpPr>
          <p:nvPr>
            <p:ph type="sldNum" sz="quarter" idx="12"/>
          </p:nvPr>
        </p:nvSpPr>
        <p:spPr>
          <a:xfrm>
            <a:off x="6928338" y="6516321"/>
            <a:ext cx="2133600" cy="365125"/>
          </a:xfrm>
        </p:spPr>
        <p:txBody>
          <a:bodyPr/>
          <a:lstStyle/>
          <a:p>
            <a:fld id="{1C1D6457-11C2-43E7-BB43-EE186EA1D446}" type="slidenum">
              <a:rPr lang="en-US" b="1" smtClean="0">
                <a:solidFill>
                  <a:schemeClr val="bg1"/>
                </a:solidFill>
              </a:rPr>
              <a:t>7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-69457"/>
            <a:ext cx="1524000" cy="44669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862" y="6550223"/>
            <a:ext cx="678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Introduction|</a:t>
            </a:r>
            <a:r>
              <a:rPr lang="en-US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Motivation|</a:t>
            </a:r>
            <a:r>
              <a:rPr lang="en-US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Findings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Next Steps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875" y="1563321"/>
            <a:ext cx="7315200" cy="438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6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643"/>
    </mc:Choice>
    <mc:Fallback xmlns="">
      <p:transition spd="slow" advTm="10664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524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991600" y="0"/>
              <a:ext cx="1524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ound Same Side Corner Rectangle 7"/>
            <p:cNvSpPr/>
            <p:nvPr/>
          </p:nvSpPr>
          <p:spPr>
            <a:xfrm>
              <a:off x="0" y="0"/>
              <a:ext cx="9141069" cy="304800"/>
            </a:xfrm>
            <a:prstGeom prst="round2SameRect">
              <a:avLst>
                <a:gd name="adj1" fmla="val 5000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991600" y="6705600"/>
              <a:ext cx="1524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05600"/>
              <a:ext cx="1524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10800000">
              <a:off x="-2" y="6553200"/>
              <a:ext cx="9141069" cy="304799"/>
            </a:xfrm>
            <a:prstGeom prst="round2SameRect">
              <a:avLst>
                <a:gd name="adj1" fmla="val 5000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208085"/>
              <a:ext cx="45719" cy="64594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098281" y="208085"/>
              <a:ext cx="45719" cy="64594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0" name="Picture 10" descr="C:\Documents and Settings\mike\Desktop\Logos\ITS Logo\ITS\For Powerpoint\ITSlogosmall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6800" y="6019800"/>
              <a:ext cx="41159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334962"/>
            <a:ext cx="8991600" cy="73183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Research in Progress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199" y="1371601"/>
            <a:ext cx="8396409" cy="4495799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Improving Walkability Through Control Strategies at Signalized Intersections 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Newer treatments (LPI, scramble) improve safety, but peds must still wait their turn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Can result in delays much longer than those for vehicles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>
                <a:latin typeface="Calibri" panose="020F0502020204030204" pitchFamily="34" charset="0"/>
              </a:rPr>
              <a:t>Are there opportunities to improve operations through control strategies</a:t>
            </a:r>
            <a:r>
              <a:rPr lang="en-US" dirty="0" smtClean="0">
                <a:latin typeface="Calibri" panose="020F0502020204030204" pitchFamily="34" charset="0"/>
              </a:rPr>
              <a:t>?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lide Number Placeholder 48"/>
          <p:cNvSpPr>
            <a:spLocks noGrp="1"/>
          </p:cNvSpPr>
          <p:nvPr>
            <p:ph type="sldNum" sz="quarter" idx="12"/>
          </p:nvPr>
        </p:nvSpPr>
        <p:spPr>
          <a:xfrm>
            <a:off x="6928338" y="6516321"/>
            <a:ext cx="2133600" cy="365125"/>
          </a:xfrm>
        </p:spPr>
        <p:txBody>
          <a:bodyPr/>
          <a:lstStyle/>
          <a:p>
            <a:fld id="{1C1D6457-11C2-43E7-BB43-EE186EA1D446}" type="slidenum">
              <a:rPr lang="en-US" b="1" smtClean="0">
                <a:solidFill>
                  <a:schemeClr val="bg1"/>
                </a:solidFill>
              </a:rPr>
              <a:t>8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-69457"/>
            <a:ext cx="1524000" cy="4466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3341" y="387954"/>
            <a:ext cx="1371600" cy="96459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248400" y="6197024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alibri" panose="020F0502020204030204" pitchFamily="34" charset="0"/>
              </a:rPr>
              <a:t>Slide Credit: E. Smaglik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2" y="6550223"/>
            <a:ext cx="678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Introduction|</a:t>
            </a:r>
            <a:r>
              <a:rPr lang="en-US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Motivation| Findings| </a:t>
            </a:r>
            <a:r>
              <a:rPr lang="en-US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Steps</a:t>
            </a:r>
            <a:endParaRPr lang="en-US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5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217"/>
    </mc:Choice>
    <mc:Fallback xmlns="">
      <p:transition spd="slow" advTm="6021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524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991600" y="0"/>
              <a:ext cx="1524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ound Same Side Corner Rectangle 7"/>
            <p:cNvSpPr/>
            <p:nvPr/>
          </p:nvSpPr>
          <p:spPr>
            <a:xfrm>
              <a:off x="0" y="0"/>
              <a:ext cx="9141069" cy="304800"/>
            </a:xfrm>
            <a:prstGeom prst="round2SameRect">
              <a:avLst>
                <a:gd name="adj1" fmla="val 5000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991600" y="6705600"/>
              <a:ext cx="1524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05600"/>
              <a:ext cx="1524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10800000">
              <a:off x="-2" y="6553200"/>
              <a:ext cx="9141069" cy="304799"/>
            </a:xfrm>
            <a:prstGeom prst="round2SameRect">
              <a:avLst>
                <a:gd name="adj1" fmla="val 50000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208085"/>
              <a:ext cx="45719" cy="64594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098281" y="208085"/>
              <a:ext cx="45719" cy="64594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0" name="Picture 10" descr="C:\Documents and Settings\mike\Desktop\Logos\ITS Logo\ITS\For Powerpoint\ITSlogosmall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6800" y="6019800"/>
              <a:ext cx="41159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334962"/>
            <a:ext cx="8991600" cy="73183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Research in Progress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199" y="1371601"/>
            <a:ext cx="8396409" cy="4495799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Two step approach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SITL simulation of various ped control treatments to identify when to implement different strategies</a:t>
            </a:r>
          </a:p>
          <a:p>
            <a:pPr lvl="2"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Shorter cycle lengths</a:t>
            </a:r>
          </a:p>
          <a:p>
            <a:pPr lvl="2"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Elimination of coordination during certain periods</a:t>
            </a:r>
          </a:p>
          <a:p>
            <a:pPr lvl="2"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Leading pedestrian intervals</a:t>
            </a:r>
          </a:p>
          <a:p>
            <a:pPr lvl="2"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Pedestrian priority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Field implementation of pedestrian priority with 2070 and NEMA controllers</a:t>
            </a:r>
          </a:p>
          <a:p>
            <a:pPr lvl="2"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Portland, OR</a:t>
            </a:r>
          </a:p>
          <a:p>
            <a:pPr lvl="2"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Flagstaff and/or Mesa, AZ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chemeClr val="tx2"/>
              </a:buClr>
              <a:buFont typeface="Wingdings" pitchFamily="2" charset="2"/>
              <a:buChar char="§"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lide Number Placeholder 48"/>
          <p:cNvSpPr>
            <a:spLocks noGrp="1"/>
          </p:cNvSpPr>
          <p:nvPr>
            <p:ph type="sldNum" sz="quarter" idx="12"/>
          </p:nvPr>
        </p:nvSpPr>
        <p:spPr>
          <a:xfrm>
            <a:off x="6928338" y="6516321"/>
            <a:ext cx="2133600" cy="365125"/>
          </a:xfrm>
        </p:spPr>
        <p:txBody>
          <a:bodyPr/>
          <a:lstStyle/>
          <a:p>
            <a:fld id="{1C1D6457-11C2-43E7-BB43-EE186EA1D446}" type="slidenum">
              <a:rPr lang="en-US" b="1" smtClean="0">
                <a:solidFill>
                  <a:schemeClr val="bg1"/>
                </a:solidFill>
              </a:rPr>
              <a:t>9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-69457"/>
            <a:ext cx="1524000" cy="4466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6307" y="457200"/>
            <a:ext cx="3017782" cy="14570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3896" y="4882829"/>
            <a:ext cx="2871465" cy="159119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324600" y="6284300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alibri" panose="020F0502020204030204" pitchFamily="34" charset="0"/>
              </a:rPr>
              <a:t>Slide Credit: E. Smaglik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62" y="6550223"/>
            <a:ext cx="678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Introduction|</a:t>
            </a:r>
            <a:r>
              <a:rPr lang="en-US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Motivation|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Simulation| </a:t>
            </a:r>
            <a:r>
              <a:rPr lang="en-US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Steps</a:t>
            </a:r>
            <a:endParaRPr lang="en-US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20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217"/>
    </mc:Choice>
    <mc:Fallback xmlns="">
      <p:transition spd="slow" advTm="60217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60351D"/>
      </a:dk2>
      <a:lt2>
        <a:srgbClr val="E6DC8F"/>
      </a:lt2>
      <a:accent1>
        <a:srgbClr val="6A7F10"/>
      </a:accent1>
      <a:accent2>
        <a:srgbClr val="A8B400"/>
      </a:accent2>
      <a:accent3>
        <a:srgbClr val="00759A"/>
      </a:accent3>
      <a:accent4>
        <a:srgbClr val="A1D8E0"/>
      </a:accent4>
      <a:accent5>
        <a:srgbClr val="A33F1F"/>
      </a:accent5>
      <a:accent6>
        <a:srgbClr val="DC9B32"/>
      </a:accent6>
      <a:hlink>
        <a:srgbClr val="D2492A"/>
      </a:hlink>
      <a:folHlink>
        <a:srgbClr val="60351D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9130</TotalTime>
  <Words>492</Words>
  <Application>Microsoft Office PowerPoint</Application>
  <PresentationFormat>On-screen Show (4:3)</PresentationFormat>
  <Paragraphs>123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 Math</vt:lpstr>
      <vt:lpstr>Wingdings</vt:lpstr>
      <vt:lpstr>Office Theme</vt:lpstr>
      <vt:lpstr>Pedestrian Responsive Signal Timing Strategies   Oregon ITE Winter Workshop February 26th, 2015</vt:lpstr>
      <vt:lpstr>Introduction</vt:lpstr>
      <vt:lpstr>Introduction</vt:lpstr>
      <vt:lpstr>Motivation</vt:lpstr>
      <vt:lpstr>Completed Research</vt:lpstr>
      <vt:lpstr>Strategies</vt:lpstr>
      <vt:lpstr>Increase in Permissive Length</vt:lpstr>
      <vt:lpstr>Research in Progress</vt:lpstr>
      <vt:lpstr>Research in Progress</vt:lpstr>
      <vt:lpstr>Thank you!</vt:lpstr>
      <vt:lpstr>Pedestrian Priority Algorithm</vt:lpstr>
    </vt:vector>
  </TitlesOfParts>
  <Company>Portland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 Olson</dc:creator>
  <cp:lastModifiedBy>Sirisha Kothuri</cp:lastModifiedBy>
  <cp:revision>648</cp:revision>
  <cp:lastPrinted>2011-11-30T07:25:17Z</cp:lastPrinted>
  <dcterms:created xsi:type="dcterms:W3CDTF">2011-11-30T00:31:12Z</dcterms:created>
  <dcterms:modified xsi:type="dcterms:W3CDTF">2015-02-26T00:42:31Z</dcterms:modified>
</cp:coreProperties>
</file>