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6"/>
  </p:notesMasterIdLst>
  <p:handoutMasterIdLst>
    <p:handoutMasterId r:id="rId17"/>
  </p:handoutMasterIdLst>
  <p:sldIdLst>
    <p:sldId id="260" r:id="rId2"/>
    <p:sldId id="261" r:id="rId3"/>
    <p:sldId id="266" r:id="rId4"/>
    <p:sldId id="262" r:id="rId5"/>
    <p:sldId id="257" r:id="rId6"/>
    <p:sldId id="267" r:id="rId7"/>
    <p:sldId id="272" r:id="rId8"/>
    <p:sldId id="274" r:id="rId9"/>
    <p:sldId id="273" r:id="rId10"/>
    <p:sldId id="258" r:id="rId11"/>
    <p:sldId id="259" r:id="rId12"/>
    <p:sldId id="269" r:id="rId13"/>
    <p:sldId id="270" r:id="rId14"/>
    <p:sldId id="271" r:id="rId15"/>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979" autoAdjust="0"/>
    <p:restoredTop sz="94660"/>
  </p:normalViewPr>
  <p:slideViewPr>
    <p:cSldViewPr snapToGrid="0">
      <p:cViewPr varScale="1">
        <p:scale>
          <a:sx n="91" d="100"/>
          <a:sy n="91" d="100"/>
        </p:scale>
        <p:origin x="-2104" y="-10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handoutMaster" Target="handoutMasters/handoutMaster1.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6434"/>
          </a:xfrm>
          <a:prstGeom prst="rect">
            <a:avLst/>
          </a:prstGeom>
        </p:spPr>
        <p:txBody>
          <a:bodyPr vert="horz" lIns="91440" tIns="45720" rIns="91440" bIns="45720" rtlCol="0"/>
          <a:lstStyle>
            <a:lvl1pPr algn="r">
              <a:defRPr sz="1200"/>
            </a:lvl1pPr>
          </a:lstStyle>
          <a:p>
            <a:fld id="{4CA83ADD-E324-4848-9864-B8FD833E93C1}" type="datetimeFigureOut">
              <a:rPr lang="en-US" smtClean="0"/>
              <a:t>2/26/15</a:t>
            </a:fld>
            <a:endParaRPr lang="en-US"/>
          </a:p>
        </p:txBody>
      </p:sp>
      <p:sp>
        <p:nvSpPr>
          <p:cNvPr id="4" name="Footer Placeholder 3"/>
          <p:cNvSpPr>
            <a:spLocks noGrp="1"/>
          </p:cNvSpPr>
          <p:nvPr>
            <p:ph type="ftr" sz="quarter" idx="2"/>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6433"/>
          </a:xfrm>
          <a:prstGeom prst="rect">
            <a:avLst/>
          </a:prstGeom>
        </p:spPr>
        <p:txBody>
          <a:bodyPr vert="horz" lIns="91440" tIns="45720" rIns="91440" bIns="45720" rtlCol="0" anchor="b"/>
          <a:lstStyle>
            <a:lvl1pPr algn="r">
              <a:defRPr sz="1200"/>
            </a:lvl1pPr>
          </a:lstStyle>
          <a:p>
            <a:fld id="{16701BEC-B231-4E06-9817-81548D8AB1FD}" type="slidenum">
              <a:rPr lang="en-US" smtClean="0"/>
              <a:t>‹#›</a:t>
            </a:fld>
            <a:endParaRPr lang="en-US"/>
          </a:p>
        </p:txBody>
      </p:sp>
    </p:spTree>
    <p:extLst>
      <p:ext uri="{BB962C8B-B14F-4D97-AF65-F5344CB8AC3E}">
        <p14:creationId xmlns:p14="http://schemas.microsoft.com/office/powerpoint/2010/main" val="35701538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6434"/>
          </a:xfrm>
          <a:prstGeom prst="rect">
            <a:avLst/>
          </a:prstGeom>
        </p:spPr>
        <p:txBody>
          <a:bodyPr vert="horz" lIns="91440" tIns="45720" rIns="91440" bIns="45720" rtlCol="0"/>
          <a:lstStyle>
            <a:lvl1pPr algn="r">
              <a:defRPr sz="1200"/>
            </a:lvl1pPr>
          </a:lstStyle>
          <a:p>
            <a:fld id="{2FC7E76F-3C68-43C4-B5FF-A2136D554B22}" type="datetimeFigureOut">
              <a:rPr lang="en-US" smtClean="0"/>
              <a:t>2/26/15</a:t>
            </a:fld>
            <a:endParaRPr lang="en-US"/>
          </a:p>
        </p:txBody>
      </p:sp>
      <p:sp>
        <p:nvSpPr>
          <p:cNvPr id="4" name="Slide Image Placeholder 3"/>
          <p:cNvSpPr>
            <a:spLocks noGrp="1" noRot="1" noChangeAspect="1"/>
          </p:cNvSpPr>
          <p:nvPr>
            <p:ph type="sldImg" idx="2"/>
          </p:nvPr>
        </p:nvSpPr>
        <p:spPr>
          <a:xfrm>
            <a:off x="13382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73892"/>
            <a:ext cx="5486400" cy="366045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6433"/>
          </a:xfrm>
          <a:prstGeom prst="rect">
            <a:avLst/>
          </a:prstGeom>
        </p:spPr>
        <p:txBody>
          <a:bodyPr vert="horz" lIns="91440" tIns="45720" rIns="91440" bIns="45720" rtlCol="0" anchor="b"/>
          <a:lstStyle>
            <a:lvl1pPr algn="r">
              <a:defRPr sz="1200"/>
            </a:lvl1pPr>
          </a:lstStyle>
          <a:p>
            <a:fld id="{7048F124-2ACC-4EE7-853F-DA4B6442B435}" type="slidenum">
              <a:rPr lang="en-US" smtClean="0"/>
              <a:t>‹#›</a:t>
            </a:fld>
            <a:endParaRPr lang="en-US"/>
          </a:p>
        </p:txBody>
      </p:sp>
    </p:spTree>
    <p:extLst>
      <p:ext uri="{BB962C8B-B14F-4D97-AF65-F5344CB8AC3E}">
        <p14:creationId xmlns:p14="http://schemas.microsoft.com/office/powerpoint/2010/main" val="10397138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48F124-2ACC-4EE7-853F-DA4B6442B435}" type="slidenum">
              <a:rPr lang="en-US" smtClean="0"/>
              <a:t>1</a:t>
            </a:fld>
            <a:endParaRPr lang="en-US"/>
          </a:p>
        </p:txBody>
      </p:sp>
    </p:spTree>
    <p:extLst>
      <p:ext uri="{BB962C8B-B14F-4D97-AF65-F5344CB8AC3E}">
        <p14:creationId xmlns:p14="http://schemas.microsoft.com/office/powerpoint/2010/main" val="7630750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Here’s an example</a:t>
            </a:r>
            <a:r>
              <a:rPr lang="en-US" baseline="0" dirty="0" smtClean="0"/>
              <a:t> of what we’re able to see: the likelihood of alarm occurrences relative to the train arriving in the crossing. You can see the spread at this particular intersection. It’s a unique intersection near UPRR’s Brooklyn </a:t>
            </a:r>
            <a:r>
              <a:rPr lang="en-US" baseline="0" dirty="0" err="1" smtClean="0"/>
              <a:t>railyard</a:t>
            </a:r>
            <a:r>
              <a:rPr lang="en-US" baseline="0" dirty="0" smtClean="0"/>
              <a:t>, so we see a lot of switching movements and uncommon activity. Still, you can see the peaks for where the alarms occur.</a:t>
            </a:r>
            <a:endParaRPr lang="en-US" dirty="0"/>
          </a:p>
        </p:txBody>
      </p:sp>
      <p:sp>
        <p:nvSpPr>
          <p:cNvPr id="4" name="Slide Number Placeholder 3"/>
          <p:cNvSpPr>
            <a:spLocks noGrp="1"/>
          </p:cNvSpPr>
          <p:nvPr>
            <p:ph type="sldNum" sz="quarter" idx="10"/>
          </p:nvPr>
        </p:nvSpPr>
        <p:spPr/>
        <p:txBody>
          <a:bodyPr/>
          <a:lstStyle/>
          <a:p>
            <a:fld id="{7048F124-2ACC-4EE7-853F-DA4B6442B435}" type="slidenum">
              <a:rPr lang="en-US" smtClean="0"/>
              <a:t>10</a:t>
            </a:fld>
            <a:endParaRPr lang="en-US"/>
          </a:p>
        </p:txBody>
      </p:sp>
    </p:spTree>
    <p:extLst>
      <p:ext uri="{BB962C8B-B14F-4D97-AF65-F5344CB8AC3E}">
        <p14:creationId xmlns:p14="http://schemas.microsoft.com/office/powerpoint/2010/main" val="4362085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can continue assessing the health of the interconnection,</a:t>
            </a:r>
            <a:r>
              <a:rPr lang="en-US" baseline="0" dirty="0" smtClean="0"/>
              <a:t> using the railroad’s standard deviation method. It’s understood that alarms vary, we just have to make sure that the worst case scenario is covered, and anything outside of that is within the rail operating guidelines.</a:t>
            </a:r>
            <a:endParaRPr lang="en-US" dirty="0"/>
          </a:p>
        </p:txBody>
      </p:sp>
      <p:sp>
        <p:nvSpPr>
          <p:cNvPr id="4" name="Slide Number Placeholder 3"/>
          <p:cNvSpPr>
            <a:spLocks noGrp="1"/>
          </p:cNvSpPr>
          <p:nvPr>
            <p:ph type="sldNum" sz="quarter" idx="10"/>
          </p:nvPr>
        </p:nvSpPr>
        <p:spPr/>
        <p:txBody>
          <a:bodyPr/>
          <a:lstStyle/>
          <a:p>
            <a:fld id="{7048F124-2ACC-4EE7-853F-DA4B6442B435}" type="slidenum">
              <a:rPr lang="en-US" smtClean="0"/>
              <a:t>11</a:t>
            </a:fld>
            <a:endParaRPr lang="en-US"/>
          </a:p>
        </p:txBody>
      </p:sp>
    </p:spTree>
    <p:extLst>
      <p:ext uri="{BB962C8B-B14F-4D97-AF65-F5344CB8AC3E}">
        <p14:creationId xmlns:p14="http://schemas.microsoft.com/office/powerpoint/2010/main" val="30912355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048F124-2ACC-4EE7-853F-DA4B6442B435}" type="slidenum">
              <a:rPr lang="en-US" smtClean="0"/>
              <a:t>12</a:t>
            </a:fld>
            <a:endParaRPr lang="en-US"/>
          </a:p>
        </p:txBody>
      </p:sp>
    </p:spTree>
    <p:extLst>
      <p:ext uri="{BB962C8B-B14F-4D97-AF65-F5344CB8AC3E}">
        <p14:creationId xmlns:p14="http://schemas.microsoft.com/office/powerpoint/2010/main" val="5869555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that’s just a sneak peak at what we’re able to do</a:t>
            </a:r>
            <a:r>
              <a:rPr lang="en-US" baseline="0" dirty="0" smtClean="0"/>
              <a:t> with data logging and an island circuit at interconnected crossings…</a:t>
            </a:r>
            <a:endParaRPr lang="en-US" dirty="0"/>
          </a:p>
        </p:txBody>
      </p:sp>
      <p:sp>
        <p:nvSpPr>
          <p:cNvPr id="4" name="Slide Number Placeholder 3"/>
          <p:cNvSpPr>
            <a:spLocks noGrp="1"/>
          </p:cNvSpPr>
          <p:nvPr>
            <p:ph type="sldNum" sz="quarter" idx="10"/>
          </p:nvPr>
        </p:nvSpPr>
        <p:spPr/>
        <p:txBody>
          <a:bodyPr/>
          <a:lstStyle/>
          <a:p>
            <a:fld id="{7048F124-2ACC-4EE7-853F-DA4B6442B435}" type="slidenum">
              <a:rPr lang="en-US" smtClean="0"/>
              <a:t>13</a:t>
            </a:fld>
            <a:endParaRPr lang="en-US"/>
          </a:p>
        </p:txBody>
      </p:sp>
    </p:spTree>
    <p:extLst>
      <p:ext uri="{BB962C8B-B14F-4D97-AF65-F5344CB8AC3E}">
        <p14:creationId xmlns:p14="http://schemas.microsoft.com/office/powerpoint/2010/main" val="37388466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48F124-2ACC-4EE7-853F-DA4B6442B435}" type="slidenum">
              <a:rPr lang="en-US" smtClean="0"/>
              <a:t>14</a:t>
            </a:fld>
            <a:endParaRPr lang="en-US"/>
          </a:p>
        </p:txBody>
      </p:sp>
    </p:spTree>
    <p:extLst>
      <p:ext uri="{BB962C8B-B14F-4D97-AF65-F5344CB8AC3E}">
        <p14:creationId xmlns:p14="http://schemas.microsoft.com/office/powerpoint/2010/main" val="10593607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train approaching a</a:t>
            </a:r>
            <a:r>
              <a:rPr lang="en-US" baseline="0" dirty="0" smtClean="0"/>
              <a:t> rail crossing initiates a sequence of events designed to clear the right-of-way. At crossings close to signalized intersections, the advance warning sequence must involve the traffic signal controller, to ensure vehicles in the right-of-way are allowed to clear. These intersections are called interconnected crossings, and they work by terminating the phases in red, bringing up the green phase, and… … Crossings within 200 feet of a signalized intersection are REQUIRED to be interconnected.</a:t>
            </a:r>
            <a:endParaRPr lang="en-US" dirty="0"/>
          </a:p>
        </p:txBody>
      </p:sp>
      <p:sp>
        <p:nvSpPr>
          <p:cNvPr id="4" name="Slide Number Placeholder 3"/>
          <p:cNvSpPr>
            <a:spLocks noGrp="1"/>
          </p:cNvSpPr>
          <p:nvPr>
            <p:ph type="sldNum" sz="quarter" idx="10"/>
          </p:nvPr>
        </p:nvSpPr>
        <p:spPr/>
        <p:txBody>
          <a:bodyPr/>
          <a:lstStyle/>
          <a:p>
            <a:fld id="{7048F124-2ACC-4EE7-853F-DA4B6442B435}" type="slidenum">
              <a:rPr lang="en-US" smtClean="0"/>
              <a:t>2</a:t>
            </a:fld>
            <a:endParaRPr lang="en-US"/>
          </a:p>
        </p:txBody>
      </p:sp>
    </p:spTree>
    <p:extLst>
      <p:ext uri="{BB962C8B-B14F-4D97-AF65-F5344CB8AC3E}">
        <p14:creationId xmlns:p14="http://schemas.microsoft.com/office/powerpoint/2010/main" val="784101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interconnected crossing</a:t>
            </a:r>
            <a:r>
              <a:rPr lang="en-US" baseline="0" dirty="0" smtClean="0"/>
              <a:t> warning activation sequence is initiated on the railroad’s end. As the train approaches, it first sends the signal controller a pedestrian clear-out interval alarm, indicating the controller should bring up the flashing don’t walk for the conflicting pedestrian crossing. Next is the vehicle advance preemption alarm, indicating the controller should end all conflicting vehicle movements and allow vehicles to clear the right-of-way. Next is a notification that the gates are down (horizontal). Finally, and this is the novel portion of this project, is the alarm that the train is physically in the crossing. Called an “island circuit,” this alarm is collected by UPRR, but now we are also collecting it in the signal cabinet.</a:t>
            </a:r>
            <a:endParaRPr lang="en-US" dirty="0"/>
          </a:p>
        </p:txBody>
      </p:sp>
      <p:sp>
        <p:nvSpPr>
          <p:cNvPr id="4" name="Slide Number Placeholder 3"/>
          <p:cNvSpPr>
            <a:spLocks noGrp="1"/>
          </p:cNvSpPr>
          <p:nvPr>
            <p:ph type="sldNum" sz="quarter" idx="10"/>
          </p:nvPr>
        </p:nvSpPr>
        <p:spPr/>
        <p:txBody>
          <a:bodyPr/>
          <a:lstStyle/>
          <a:p>
            <a:fld id="{7048F124-2ACC-4EE7-853F-DA4B6442B435}" type="slidenum">
              <a:rPr lang="en-US" smtClean="0"/>
              <a:t>3</a:t>
            </a:fld>
            <a:endParaRPr lang="en-US"/>
          </a:p>
        </p:txBody>
      </p:sp>
    </p:spTree>
    <p:extLst>
      <p:ext uri="{BB962C8B-B14F-4D97-AF65-F5344CB8AC3E}">
        <p14:creationId xmlns:p14="http://schemas.microsoft.com/office/powerpoint/2010/main" val="8866737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and other alarms are generated at every interconnected crossing</a:t>
            </a:r>
            <a:r>
              <a:rPr lang="en-US" baseline="0" dirty="0" smtClean="0"/>
              <a:t> when a train passes. Somewhat rarely, however, are they actually recorded and archived. That’s changing, thanks to a Federal Railroad Administration recommendation in 2010 that agencies record the crossing data. The FRA even notes that modern controllers can log the data!</a:t>
            </a:r>
            <a:endParaRPr lang="en-US" dirty="0"/>
          </a:p>
        </p:txBody>
      </p:sp>
      <p:sp>
        <p:nvSpPr>
          <p:cNvPr id="4" name="Slide Number Placeholder 3"/>
          <p:cNvSpPr>
            <a:spLocks noGrp="1"/>
          </p:cNvSpPr>
          <p:nvPr>
            <p:ph type="sldNum" sz="quarter" idx="10"/>
          </p:nvPr>
        </p:nvSpPr>
        <p:spPr/>
        <p:txBody>
          <a:bodyPr/>
          <a:lstStyle/>
          <a:p>
            <a:fld id="{7048F124-2ACC-4EE7-853F-DA4B6442B435}" type="slidenum">
              <a:rPr lang="en-US" smtClean="0"/>
              <a:t>4</a:t>
            </a:fld>
            <a:endParaRPr lang="en-US"/>
          </a:p>
        </p:txBody>
      </p:sp>
    </p:spTree>
    <p:extLst>
      <p:ext uri="{BB962C8B-B14F-4D97-AF65-F5344CB8AC3E}">
        <p14:creationId xmlns:p14="http://schemas.microsoft.com/office/powerpoint/2010/main" val="1543545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It’s a fairly</a:t>
            </a:r>
            <a:r>
              <a:rPr lang="en-US" baseline="0" dirty="0" smtClean="0"/>
              <a:t> simple setup process. A few additional relays inside the signal cabinet, a few extra cards. Nothing extraordinary as far as cabinet wiring goes.</a:t>
            </a:r>
            <a:endParaRPr lang="en-US" dirty="0"/>
          </a:p>
        </p:txBody>
      </p:sp>
      <p:sp>
        <p:nvSpPr>
          <p:cNvPr id="4" name="Slide Number Placeholder 3"/>
          <p:cNvSpPr>
            <a:spLocks noGrp="1"/>
          </p:cNvSpPr>
          <p:nvPr>
            <p:ph type="sldNum" sz="quarter" idx="10"/>
          </p:nvPr>
        </p:nvSpPr>
        <p:spPr/>
        <p:txBody>
          <a:bodyPr/>
          <a:lstStyle/>
          <a:p>
            <a:fld id="{7048F124-2ACC-4EE7-853F-DA4B6442B435}" type="slidenum">
              <a:rPr lang="en-US" smtClean="0"/>
              <a:t>5</a:t>
            </a:fld>
            <a:endParaRPr lang="en-US"/>
          </a:p>
        </p:txBody>
      </p:sp>
    </p:spTree>
    <p:extLst>
      <p:ext uri="{BB962C8B-B14F-4D97-AF65-F5344CB8AC3E}">
        <p14:creationId xmlns:p14="http://schemas.microsoft.com/office/powerpoint/2010/main" val="16568280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Advantages of recording are many.</a:t>
            </a:r>
            <a:r>
              <a:rPr lang="en-US" baseline="0" dirty="0" smtClean="0"/>
              <a:t> Verify the interconnection and cross-agency (highway and railroad) collaboration. Log crossing trends and anomalies. Optimize alarm sequences and controller timing.</a:t>
            </a:r>
            <a:endParaRPr lang="en-US" dirty="0"/>
          </a:p>
        </p:txBody>
      </p:sp>
      <p:sp>
        <p:nvSpPr>
          <p:cNvPr id="4" name="Slide Number Placeholder 3"/>
          <p:cNvSpPr>
            <a:spLocks noGrp="1"/>
          </p:cNvSpPr>
          <p:nvPr>
            <p:ph type="sldNum" sz="quarter" idx="10"/>
          </p:nvPr>
        </p:nvSpPr>
        <p:spPr/>
        <p:txBody>
          <a:bodyPr/>
          <a:lstStyle/>
          <a:p>
            <a:fld id="{7048F124-2ACC-4EE7-853F-DA4B6442B435}" type="slidenum">
              <a:rPr lang="en-US" smtClean="0"/>
              <a:t>6</a:t>
            </a:fld>
            <a:endParaRPr lang="en-US"/>
          </a:p>
        </p:txBody>
      </p:sp>
    </p:spTree>
    <p:extLst>
      <p:ext uri="{BB962C8B-B14F-4D97-AF65-F5344CB8AC3E}">
        <p14:creationId xmlns:p14="http://schemas.microsoft.com/office/powerpoint/2010/main" val="7040477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mentioned that the</a:t>
            </a:r>
            <a:r>
              <a:rPr lang="en-US" baseline="0" dirty="0" smtClean="0"/>
              <a:t> alarms are generated by the railroad. We also generate an alarm.</a:t>
            </a:r>
            <a:endParaRPr lang="en-US" dirty="0"/>
          </a:p>
        </p:txBody>
      </p:sp>
      <p:sp>
        <p:nvSpPr>
          <p:cNvPr id="4" name="Slide Number Placeholder 3"/>
          <p:cNvSpPr>
            <a:spLocks noGrp="1"/>
          </p:cNvSpPr>
          <p:nvPr>
            <p:ph type="sldNum" sz="quarter" idx="10"/>
          </p:nvPr>
        </p:nvSpPr>
        <p:spPr/>
        <p:txBody>
          <a:bodyPr/>
          <a:lstStyle/>
          <a:p>
            <a:fld id="{7048F124-2ACC-4EE7-853F-DA4B6442B435}" type="slidenum">
              <a:rPr lang="en-US" smtClean="0"/>
              <a:t>7</a:t>
            </a:fld>
            <a:endParaRPr lang="en-US"/>
          </a:p>
        </p:txBody>
      </p:sp>
    </p:spTree>
    <p:extLst>
      <p:ext uri="{BB962C8B-B14F-4D97-AF65-F5344CB8AC3E}">
        <p14:creationId xmlns:p14="http://schemas.microsoft.com/office/powerpoint/2010/main" val="37909727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“vehicle green” alarm indicates</a:t>
            </a:r>
            <a:r>
              <a:rPr lang="en-US" baseline="0" dirty="0" smtClean="0"/>
              <a:t> when the conflicting phase is served a green light. This is generated by us and shared with the railroad to let them know vehicles are clearing the tracks.</a:t>
            </a:r>
            <a:endParaRPr lang="en-US" dirty="0"/>
          </a:p>
        </p:txBody>
      </p:sp>
      <p:sp>
        <p:nvSpPr>
          <p:cNvPr id="4" name="Slide Number Placeholder 3"/>
          <p:cNvSpPr>
            <a:spLocks noGrp="1"/>
          </p:cNvSpPr>
          <p:nvPr>
            <p:ph type="sldNum" sz="quarter" idx="10"/>
          </p:nvPr>
        </p:nvSpPr>
        <p:spPr/>
        <p:txBody>
          <a:bodyPr/>
          <a:lstStyle/>
          <a:p>
            <a:fld id="{7048F124-2ACC-4EE7-853F-DA4B6442B435}" type="slidenum">
              <a:rPr lang="en-US" smtClean="0"/>
              <a:t>8</a:t>
            </a:fld>
            <a:endParaRPr lang="en-US"/>
          </a:p>
        </p:txBody>
      </p:sp>
    </p:spTree>
    <p:extLst>
      <p:ext uri="{BB962C8B-B14F-4D97-AF65-F5344CB8AC3E}">
        <p14:creationId xmlns:p14="http://schemas.microsoft.com/office/powerpoint/2010/main" val="26860994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Together, these alarms are logged and archived on our</a:t>
            </a:r>
            <a:r>
              <a:rPr lang="en-US" baseline="0" dirty="0" smtClean="0"/>
              <a:t> central server, giving us a wealth of information. But the most important thing is having the island circuit, the train in crossing notification. From this we can benchmark each of the other alarms.</a:t>
            </a:r>
            <a:endParaRPr lang="en-US" dirty="0"/>
          </a:p>
        </p:txBody>
      </p:sp>
      <p:sp>
        <p:nvSpPr>
          <p:cNvPr id="4" name="Slide Number Placeholder 3"/>
          <p:cNvSpPr>
            <a:spLocks noGrp="1"/>
          </p:cNvSpPr>
          <p:nvPr>
            <p:ph type="sldNum" sz="quarter" idx="10"/>
          </p:nvPr>
        </p:nvSpPr>
        <p:spPr/>
        <p:txBody>
          <a:bodyPr/>
          <a:lstStyle/>
          <a:p>
            <a:fld id="{7048F124-2ACC-4EE7-853F-DA4B6442B435}" type="slidenum">
              <a:rPr lang="en-US" smtClean="0"/>
              <a:t>9</a:t>
            </a:fld>
            <a:endParaRPr lang="en-US"/>
          </a:p>
        </p:txBody>
      </p:sp>
    </p:spTree>
    <p:extLst>
      <p:ext uri="{BB962C8B-B14F-4D97-AF65-F5344CB8AC3E}">
        <p14:creationId xmlns:p14="http://schemas.microsoft.com/office/powerpoint/2010/main" val="16257558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28BA1D3-43F6-4C3A-82FD-0EE98E4B1EA3}" type="datetime1">
              <a:rPr lang="en-US" smtClean="0"/>
              <a:t>2/26/15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C18CFA-7598-43EB-B330-793B67118580}" type="slidenum">
              <a:rPr lang="en-US" smtClean="0"/>
              <a:t>‹#›</a:t>
            </a:fld>
            <a:endParaRPr lang="en-US"/>
          </a:p>
        </p:txBody>
      </p:sp>
    </p:spTree>
    <p:extLst>
      <p:ext uri="{BB962C8B-B14F-4D97-AF65-F5344CB8AC3E}">
        <p14:creationId xmlns:p14="http://schemas.microsoft.com/office/powerpoint/2010/main" val="32028770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9891979-F1E1-42AE-A4B9-A5E3E89A0A3E}" type="datetime1">
              <a:rPr lang="en-US" smtClean="0"/>
              <a:t>2/26/15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C18CFA-7598-43EB-B330-793B67118580}" type="slidenum">
              <a:rPr lang="en-US" smtClean="0"/>
              <a:t>‹#›</a:t>
            </a:fld>
            <a:endParaRPr lang="en-US"/>
          </a:p>
        </p:txBody>
      </p:sp>
    </p:spTree>
    <p:extLst>
      <p:ext uri="{BB962C8B-B14F-4D97-AF65-F5344CB8AC3E}">
        <p14:creationId xmlns:p14="http://schemas.microsoft.com/office/powerpoint/2010/main" val="29062366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7CF84C4-5D68-426B-AFD8-ECD1040DC6C4}" type="datetime1">
              <a:rPr lang="en-US" smtClean="0"/>
              <a:t>2/26/15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C18CFA-7598-43EB-B330-793B67118580}" type="slidenum">
              <a:rPr lang="en-US" smtClean="0"/>
              <a:t>‹#›</a:t>
            </a:fld>
            <a:endParaRPr lang="en-US"/>
          </a:p>
        </p:txBody>
      </p:sp>
    </p:spTree>
    <p:extLst>
      <p:ext uri="{BB962C8B-B14F-4D97-AF65-F5344CB8AC3E}">
        <p14:creationId xmlns:p14="http://schemas.microsoft.com/office/powerpoint/2010/main" val="13083126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C3F051B-59F7-47D9-9A88-2D2E132C80D3}" type="datetime1">
              <a:rPr lang="en-US" smtClean="0"/>
              <a:t>2/26/15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C18CFA-7598-43EB-B330-793B67118580}" type="slidenum">
              <a:rPr lang="en-US" smtClean="0"/>
              <a:t>‹#›</a:t>
            </a:fld>
            <a:endParaRPr lang="en-US"/>
          </a:p>
        </p:txBody>
      </p:sp>
    </p:spTree>
    <p:extLst>
      <p:ext uri="{BB962C8B-B14F-4D97-AF65-F5344CB8AC3E}">
        <p14:creationId xmlns:p14="http://schemas.microsoft.com/office/powerpoint/2010/main" val="31933820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B072BE5-F41E-4808-BA5E-2A675F9ED071}" type="datetime1">
              <a:rPr lang="en-US" smtClean="0"/>
              <a:t>2/26/15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C18CFA-7598-43EB-B330-793B67118580}" type="slidenum">
              <a:rPr lang="en-US" smtClean="0"/>
              <a:t>‹#›</a:t>
            </a:fld>
            <a:endParaRPr lang="en-US"/>
          </a:p>
        </p:txBody>
      </p:sp>
    </p:spTree>
    <p:extLst>
      <p:ext uri="{BB962C8B-B14F-4D97-AF65-F5344CB8AC3E}">
        <p14:creationId xmlns:p14="http://schemas.microsoft.com/office/powerpoint/2010/main" val="16346940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9871056-2769-40BD-9E9D-2B11510EEA4C}" type="datetime1">
              <a:rPr lang="en-US" smtClean="0"/>
              <a:t>2/26/15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C18CFA-7598-43EB-B330-793B67118580}" type="slidenum">
              <a:rPr lang="en-US" smtClean="0"/>
              <a:t>‹#›</a:t>
            </a:fld>
            <a:endParaRPr lang="en-US"/>
          </a:p>
        </p:txBody>
      </p:sp>
    </p:spTree>
    <p:extLst>
      <p:ext uri="{BB962C8B-B14F-4D97-AF65-F5344CB8AC3E}">
        <p14:creationId xmlns:p14="http://schemas.microsoft.com/office/powerpoint/2010/main" val="20297446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68EB38F-050E-4902-B547-632665501F3E}" type="datetime1">
              <a:rPr lang="en-US" smtClean="0"/>
              <a:t>2/26/15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AC18CFA-7598-43EB-B330-793B67118580}" type="slidenum">
              <a:rPr lang="en-US" smtClean="0"/>
              <a:t>‹#›</a:t>
            </a:fld>
            <a:endParaRPr lang="en-US"/>
          </a:p>
        </p:txBody>
      </p:sp>
    </p:spTree>
    <p:extLst>
      <p:ext uri="{BB962C8B-B14F-4D97-AF65-F5344CB8AC3E}">
        <p14:creationId xmlns:p14="http://schemas.microsoft.com/office/powerpoint/2010/main" val="9378065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15BBC9E-DB63-448F-B96F-D00F20DCAE21}" type="datetime1">
              <a:rPr lang="en-US" smtClean="0"/>
              <a:t>2/26/15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AC18CFA-7598-43EB-B330-793B67118580}" type="slidenum">
              <a:rPr lang="en-US" smtClean="0"/>
              <a:t>‹#›</a:t>
            </a:fld>
            <a:endParaRPr lang="en-US"/>
          </a:p>
        </p:txBody>
      </p:sp>
    </p:spTree>
    <p:extLst>
      <p:ext uri="{BB962C8B-B14F-4D97-AF65-F5344CB8AC3E}">
        <p14:creationId xmlns:p14="http://schemas.microsoft.com/office/powerpoint/2010/main" val="2793054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70C594-D390-41B8-9F7A-CF8A93E32F19}" type="datetime1">
              <a:rPr lang="en-US" smtClean="0"/>
              <a:t>2/26/15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AC18CFA-7598-43EB-B330-793B67118580}" type="slidenum">
              <a:rPr lang="en-US" smtClean="0"/>
              <a:t>‹#›</a:t>
            </a:fld>
            <a:endParaRPr lang="en-US"/>
          </a:p>
        </p:txBody>
      </p:sp>
    </p:spTree>
    <p:extLst>
      <p:ext uri="{BB962C8B-B14F-4D97-AF65-F5344CB8AC3E}">
        <p14:creationId xmlns:p14="http://schemas.microsoft.com/office/powerpoint/2010/main" val="871686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CE8A04-4B38-44B8-9896-1C74CF4550FD}" type="datetime1">
              <a:rPr lang="en-US" smtClean="0"/>
              <a:t>2/26/15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C18CFA-7598-43EB-B330-793B67118580}" type="slidenum">
              <a:rPr lang="en-US" smtClean="0"/>
              <a:t>‹#›</a:t>
            </a:fld>
            <a:endParaRPr lang="en-US"/>
          </a:p>
        </p:txBody>
      </p:sp>
    </p:spTree>
    <p:extLst>
      <p:ext uri="{BB962C8B-B14F-4D97-AF65-F5344CB8AC3E}">
        <p14:creationId xmlns:p14="http://schemas.microsoft.com/office/powerpoint/2010/main" val="23832066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7200D9-3D36-41E8-ABDF-60949C10CC77}" type="datetime1">
              <a:rPr lang="en-US" smtClean="0"/>
              <a:t>2/26/15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C18CFA-7598-43EB-B330-793B67118580}" type="slidenum">
              <a:rPr lang="en-US" smtClean="0"/>
              <a:t>‹#›</a:t>
            </a:fld>
            <a:endParaRPr lang="en-US"/>
          </a:p>
        </p:txBody>
      </p:sp>
    </p:spTree>
    <p:extLst>
      <p:ext uri="{BB962C8B-B14F-4D97-AF65-F5344CB8AC3E}">
        <p14:creationId xmlns:p14="http://schemas.microsoft.com/office/powerpoint/2010/main" val="259854449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D64F89-788E-4B12-B23D-7DE476EAB788}" type="datetime1">
              <a:rPr lang="en-US" smtClean="0"/>
              <a:t>2/26/15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C18CFA-7598-43EB-B330-793B67118580}" type="slidenum">
              <a:rPr lang="en-US" smtClean="0"/>
              <a:t>‹#›</a:t>
            </a:fld>
            <a:endParaRPr lang="en-US"/>
          </a:p>
        </p:txBody>
      </p:sp>
    </p:spTree>
    <p:extLst>
      <p:ext uri="{BB962C8B-B14F-4D97-AF65-F5344CB8AC3E}">
        <p14:creationId xmlns:p14="http://schemas.microsoft.com/office/powerpoint/2010/main" val="19228668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jpe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jpe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14.png"/><Relationship Id="rId5"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jpe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16.jpe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1.jpe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5.png"/><Relationship Id="rId5" Type="http://schemas.openxmlformats.org/officeDocument/2006/relationships/image" Target="../media/image6.gif"/><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1.jpeg"/><Relationship Id="rId5"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9.jpe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jpe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jpeg"/><Relationship Id="rId5"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7178" y="4267028"/>
            <a:ext cx="5371071" cy="1384995"/>
          </a:xfrm>
          <a:prstGeom prst="rect">
            <a:avLst/>
          </a:prstGeom>
          <a:noFill/>
        </p:spPr>
        <p:txBody>
          <a:bodyPr wrap="square" rtlCol="0">
            <a:spAutoFit/>
          </a:bodyPr>
          <a:lstStyle/>
          <a:p>
            <a:r>
              <a:rPr lang="en-US" sz="2800" dirty="0" smtClean="0">
                <a:solidFill>
                  <a:schemeClr val="tx2">
                    <a:lumMod val="50000"/>
                  </a:schemeClr>
                </a:solidFill>
                <a:latin typeface="Rockwell" panose="02060603020205020403" pitchFamily="18" charset="0"/>
              </a:rPr>
              <a:t>A Method to Verify Railroad Interconnect with Highway Traffic Signal Systems</a:t>
            </a:r>
            <a:endParaRPr lang="en-US" sz="2800" dirty="0">
              <a:solidFill>
                <a:schemeClr val="tx2">
                  <a:lumMod val="50000"/>
                </a:schemeClr>
              </a:solidFill>
              <a:latin typeface="Rockwell" panose="02060603020205020403" pitchFamily="18" charset="0"/>
            </a:endParaRPr>
          </a:p>
        </p:txBody>
      </p:sp>
      <p:sp>
        <p:nvSpPr>
          <p:cNvPr id="5" name="TextBox 4"/>
          <p:cNvSpPr txBox="1"/>
          <p:nvPr/>
        </p:nvSpPr>
        <p:spPr>
          <a:xfrm>
            <a:off x="5758249" y="4390138"/>
            <a:ext cx="3385751" cy="1138773"/>
          </a:xfrm>
          <a:prstGeom prst="rect">
            <a:avLst/>
          </a:prstGeom>
          <a:noFill/>
        </p:spPr>
        <p:txBody>
          <a:bodyPr wrap="square" rtlCol="0">
            <a:spAutoFit/>
          </a:bodyPr>
          <a:lstStyle/>
          <a:p>
            <a:r>
              <a:rPr lang="en-US" sz="2000" dirty="0" smtClean="0">
                <a:solidFill>
                  <a:schemeClr val="tx2">
                    <a:lumMod val="50000"/>
                  </a:schemeClr>
                </a:solidFill>
                <a:latin typeface="Rockwell" panose="02060603020205020403" pitchFamily="18" charset="0"/>
              </a:rPr>
              <a:t>Adam Moore</a:t>
            </a:r>
          </a:p>
          <a:p>
            <a:r>
              <a:rPr lang="en-US" sz="1600" dirty="0" smtClean="0">
                <a:solidFill>
                  <a:schemeClr val="tx2">
                    <a:lumMod val="50000"/>
                  </a:schemeClr>
                </a:solidFill>
                <a:latin typeface="Rockwell" panose="02060603020205020403" pitchFamily="18" charset="0"/>
              </a:rPr>
              <a:t>Portland Bureau of Transportation</a:t>
            </a:r>
          </a:p>
          <a:p>
            <a:r>
              <a:rPr lang="en-US" sz="1600" dirty="0" smtClean="0">
                <a:solidFill>
                  <a:schemeClr val="tx2">
                    <a:lumMod val="50000"/>
                  </a:schemeClr>
                </a:solidFill>
                <a:latin typeface="Rockwell" panose="02060603020205020403" pitchFamily="18" charset="0"/>
              </a:rPr>
              <a:t>Oregon ITE Winter Workshop</a:t>
            </a:r>
          </a:p>
          <a:p>
            <a:r>
              <a:rPr lang="en-US" sz="1600" dirty="0" smtClean="0">
                <a:solidFill>
                  <a:schemeClr val="tx2">
                    <a:lumMod val="50000"/>
                  </a:schemeClr>
                </a:solidFill>
                <a:latin typeface="Rockwell" panose="02060603020205020403" pitchFamily="18" charset="0"/>
              </a:rPr>
              <a:t>February 26, 2015</a:t>
            </a:r>
            <a:endParaRPr lang="en-US" sz="1600" dirty="0">
              <a:solidFill>
                <a:schemeClr val="tx2">
                  <a:lumMod val="50000"/>
                </a:schemeClr>
              </a:solidFill>
              <a:latin typeface="Rockwell" panose="02060603020205020403" pitchFamily="18" charset="0"/>
            </a:endParaRPr>
          </a:p>
        </p:txBody>
      </p:sp>
      <p:pic>
        <p:nvPicPr>
          <p:cNvPr id="1026" name="Picture 2" descr="http://static1.squarespace.com/static/539919bde4b0703a28bc78a0/53fbc4e7e4b0431f985a5a7d/53ff7c18e4b08eb2b2f8c7c4/1409252470534/PBOT.jpg"/>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a:stretch/>
        </p:blipFill>
        <p:spPr bwMode="auto">
          <a:xfrm>
            <a:off x="0" y="6298945"/>
            <a:ext cx="1647568" cy="55905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DSC09588.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19098" y="41871"/>
            <a:ext cx="5742368" cy="3831236"/>
          </a:xfrm>
          <a:prstGeom prst="rect">
            <a:avLst/>
          </a:prstGeom>
        </p:spPr>
      </p:pic>
    </p:spTree>
    <p:extLst>
      <p:ext uri="{BB962C8B-B14F-4D97-AF65-F5344CB8AC3E}">
        <p14:creationId xmlns:p14="http://schemas.microsoft.com/office/powerpoint/2010/main" val="62483009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screen">
            <a:extLst>
              <a:ext uri="{28A0092B-C50C-407E-A947-70E740481C1C}">
                <a14:useLocalDpi xmlns:a14="http://schemas.microsoft.com/office/drawing/2010/main" val="0"/>
              </a:ext>
            </a:extLst>
          </a:blip>
          <a:srcRect b="11667"/>
          <a:stretch/>
        </p:blipFill>
        <p:spPr>
          <a:xfrm>
            <a:off x="1142993" y="1447789"/>
            <a:ext cx="6858014" cy="4038604"/>
          </a:xfrm>
          <a:prstGeom prst="rect">
            <a:avLst/>
          </a:prstGeom>
        </p:spPr>
      </p:pic>
      <p:pic>
        <p:nvPicPr>
          <p:cNvPr id="5" name="Picture 2" descr="http://static1.squarespace.com/static/539919bde4b0703a28bc78a0/53fbc4e7e4b0431f985a5a7d/53ff7c18e4b08eb2b2f8c7c4/1409252470534/PBOT.jpg"/>
          <p:cNvPicPr>
            <a:picLocks noChangeAspect="1" noChangeArrowheads="1"/>
          </p:cNvPicPr>
          <p:nvPr/>
        </p:nvPicPr>
        <p:blipFill rotWithShape="1">
          <a:blip r:embed="rId4" cstate="screen">
            <a:extLst>
              <a:ext uri="{28A0092B-C50C-407E-A947-70E740481C1C}">
                <a14:useLocalDpi xmlns:a14="http://schemas.microsoft.com/office/drawing/2010/main" val="0"/>
              </a:ext>
            </a:extLst>
          </a:blip>
          <a:srcRect/>
          <a:stretch/>
        </p:blipFill>
        <p:spPr bwMode="auto">
          <a:xfrm>
            <a:off x="0" y="6298945"/>
            <a:ext cx="1647568" cy="55905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98060" y="98855"/>
            <a:ext cx="6631460" cy="523220"/>
          </a:xfrm>
          <a:prstGeom prst="rect">
            <a:avLst/>
          </a:prstGeom>
          <a:noFill/>
        </p:spPr>
        <p:txBody>
          <a:bodyPr wrap="square" rtlCol="0">
            <a:spAutoFit/>
          </a:bodyPr>
          <a:lstStyle/>
          <a:p>
            <a:r>
              <a:rPr lang="en-US" sz="2800" dirty="0" smtClean="0">
                <a:solidFill>
                  <a:schemeClr val="tx2">
                    <a:lumMod val="50000"/>
                  </a:schemeClr>
                </a:solidFill>
                <a:latin typeface="Rockwell" panose="02060603020205020403" pitchFamily="18" charset="0"/>
              </a:rPr>
              <a:t>Rail Crossing Event Data Streams</a:t>
            </a:r>
            <a:endParaRPr lang="en-US" sz="2800" dirty="0">
              <a:solidFill>
                <a:schemeClr val="tx2">
                  <a:lumMod val="50000"/>
                </a:schemeClr>
              </a:solidFill>
              <a:latin typeface="Rockwell" panose="02060603020205020403" pitchFamily="18" charset="0"/>
            </a:endParaRPr>
          </a:p>
        </p:txBody>
      </p:sp>
      <p:sp>
        <p:nvSpPr>
          <p:cNvPr id="8" name="TextBox 7"/>
          <p:cNvSpPr txBox="1"/>
          <p:nvPr/>
        </p:nvSpPr>
        <p:spPr>
          <a:xfrm>
            <a:off x="2633133" y="3585050"/>
            <a:ext cx="1083792" cy="338554"/>
          </a:xfrm>
          <a:prstGeom prst="rect">
            <a:avLst/>
          </a:prstGeom>
          <a:noFill/>
        </p:spPr>
        <p:txBody>
          <a:bodyPr wrap="square" rtlCol="0">
            <a:spAutoFit/>
          </a:bodyPr>
          <a:lstStyle/>
          <a:p>
            <a:pPr algn="ctr"/>
            <a:r>
              <a:rPr lang="en-US" sz="1600" dirty="0" err="1" smtClean="0">
                <a:latin typeface="+mj-lt"/>
              </a:rPr>
              <a:t>Ped</a:t>
            </a:r>
            <a:r>
              <a:rPr lang="en-US" sz="1600" dirty="0" smtClean="0">
                <a:latin typeface="+mj-lt"/>
              </a:rPr>
              <a:t> Clear</a:t>
            </a:r>
            <a:endParaRPr lang="en-US" sz="1600" dirty="0">
              <a:latin typeface="+mj-lt"/>
            </a:endParaRPr>
          </a:p>
        </p:txBody>
      </p:sp>
      <p:sp>
        <p:nvSpPr>
          <p:cNvPr id="9" name="TextBox 8"/>
          <p:cNvSpPr txBox="1"/>
          <p:nvPr/>
        </p:nvSpPr>
        <p:spPr>
          <a:xfrm>
            <a:off x="2606002" y="3077977"/>
            <a:ext cx="1519770" cy="338554"/>
          </a:xfrm>
          <a:prstGeom prst="rect">
            <a:avLst/>
          </a:prstGeom>
          <a:noFill/>
        </p:spPr>
        <p:txBody>
          <a:bodyPr wrap="square" rtlCol="0">
            <a:spAutoFit/>
          </a:bodyPr>
          <a:lstStyle/>
          <a:p>
            <a:pPr algn="ctr"/>
            <a:r>
              <a:rPr lang="en-US" sz="1600" dirty="0" err="1" smtClean="0">
                <a:latin typeface="+mj-lt"/>
              </a:rPr>
              <a:t>Veh</a:t>
            </a:r>
            <a:r>
              <a:rPr lang="en-US" sz="1600" dirty="0" smtClean="0">
                <a:latin typeface="+mj-lt"/>
              </a:rPr>
              <a:t> Advance PE</a:t>
            </a:r>
            <a:endParaRPr lang="en-US" sz="1600" dirty="0">
              <a:latin typeface="+mj-lt"/>
            </a:endParaRPr>
          </a:p>
        </p:txBody>
      </p:sp>
      <p:sp>
        <p:nvSpPr>
          <p:cNvPr id="10" name="TextBox 9"/>
          <p:cNvSpPr txBox="1"/>
          <p:nvPr/>
        </p:nvSpPr>
        <p:spPr>
          <a:xfrm>
            <a:off x="3653757" y="2570904"/>
            <a:ext cx="1744133" cy="338554"/>
          </a:xfrm>
          <a:prstGeom prst="rect">
            <a:avLst/>
          </a:prstGeom>
          <a:noFill/>
        </p:spPr>
        <p:txBody>
          <a:bodyPr wrap="square" rtlCol="0">
            <a:spAutoFit/>
          </a:bodyPr>
          <a:lstStyle/>
          <a:p>
            <a:pPr algn="ctr"/>
            <a:r>
              <a:rPr lang="en-US" sz="1600" dirty="0" err="1" smtClean="0">
                <a:latin typeface="+mj-lt"/>
              </a:rPr>
              <a:t>Veh</a:t>
            </a:r>
            <a:r>
              <a:rPr lang="en-US" sz="1600" dirty="0" smtClean="0">
                <a:latin typeface="+mj-lt"/>
              </a:rPr>
              <a:t> Green On</a:t>
            </a:r>
            <a:endParaRPr lang="en-US" sz="1600" dirty="0">
              <a:latin typeface="+mj-lt"/>
            </a:endParaRPr>
          </a:p>
        </p:txBody>
      </p:sp>
      <p:sp>
        <p:nvSpPr>
          <p:cNvPr id="11" name="TextBox 10"/>
          <p:cNvSpPr txBox="1"/>
          <p:nvPr/>
        </p:nvSpPr>
        <p:spPr>
          <a:xfrm>
            <a:off x="4538132" y="1818584"/>
            <a:ext cx="1744133" cy="338554"/>
          </a:xfrm>
          <a:prstGeom prst="rect">
            <a:avLst/>
          </a:prstGeom>
          <a:noFill/>
        </p:spPr>
        <p:txBody>
          <a:bodyPr wrap="square" rtlCol="0">
            <a:spAutoFit/>
          </a:bodyPr>
          <a:lstStyle/>
          <a:p>
            <a:pPr algn="ctr"/>
            <a:r>
              <a:rPr lang="en-US" sz="1600" dirty="0" smtClean="0">
                <a:latin typeface="+mj-lt"/>
              </a:rPr>
              <a:t>Gate Down</a:t>
            </a:r>
            <a:endParaRPr lang="en-US" sz="1600" dirty="0">
              <a:latin typeface="+mj-lt"/>
            </a:endParaRPr>
          </a:p>
        </p:txBody>
      </p:sp>
      <p:sp>
        <p:nvSpPr>
          <p:cNvPr id="12" name="TextBox 11"/>
          <p:cNvSpPr txBox="1"/>
          <p:nvPr/>
        </p:nvSpPr>
        <p:spPr>
          <a:xfrm>
            <a:off x="5342462" y="1294633"/>
            <a:ext cx="1744133" cy="338554"/>
          </a:xfrm>
          <a:prstGeom prst="rect">
            <a:avLst/>
          </a:prstGeom>
          <a:noFill/>
        </p:spPr>
        <p:txBody>
          <a:bodyPr wrap="square" rtlCol="0">
            <a:spAutoFit/>
          </a:bodyPr>
          <a:lstStyle/>
          <a:p>
            <a:pPr algn="ctr"/>
            <a:r>
              <a:rPr lang="en-US" sz="1600" dirty="0" err="1" smtClean="0">
                <a:latin typeface="+mj-lt"/>
              </a:rPr>
              <a:t>Veh</a:t>
            </a:r>
            <a:r>
              <a:rPr lang="en-US" sz="1600" dirty="0" smtClean="0">
                <a:latin typeface="+mj-lt"/>
              </a:rPr>
              <a:t> Green Off</a:t>
            </a:r>
            <a:endParaRPr lang="en-US" sz="1600" dirty="0">
              <a:latin typeface="+mj-lt"/>
            </a:endParaRPr>
          </a:p>
        </p:txBody>
      </p:sp>
      <p:cxnSp>
        <p:nvCxnSpPr>
          <p:cNvPr id="13" name="Straight Arrow Connector 12"/>
          <p:cNvCxnSpPr/>
          <p:nvPr/>
        </p:nvCxnSpPr>
        <p:spPr>
          <a:xfrm>
            <a:off x="3488267" y="3923604"/>
            <a:ext cx="313266" cy="199656"/>
          </a:xfrm>
          <a:prstGeom prst="straightConnector1">
            <a:avLst/>
          </a:prstGeom>
          <a:ln>
            <a:solidFill>
              <a:schemeClr val="tx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4075416" y="3251857"/>
            <a:ext cx="228658" cy="248934"/>
          </a:xfrm>
          <a:prstGeom prst="straightConnector1">
            <a:avLst/>
          </a:prstGeom>
          <a:ln>
            <a:solidFill>
              <a:schemeClr val="tx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4529665" y="2909458"/>
            <a:ext cx="0" cy="731378"/>
          </a:xfrm>
          <a:prstGeom prst="straightConnector1">
            <a:avLst/>
          </a:prstGeom>
          <a:ln>
            <a:solidFill>
              <a:schemeClr val="tx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892300" y="5468126"/>
            <a:ext cx="5744633" cy="369332"/>
          </a:xfrm>
          <a:prstGeom prst="rect">
            <a:avLst/>
          </a:prstGeom>
          <a:solidFill>
            <a:schemeClr val="bg1"/>
          </a:solidFill>
        </p:spPr>
        <p:txBody>
          <a:bodyPr wrap="square" rtlCol="0">
            <a:spAutoFit/>
          </a:bodyPr>
          <a:lstStyle/>
          <a:p>
            <a:pPr algn="ctr"/>
            <a:r>
              <a:rPr lang="en-US" dirty="0" smtClean="0">
                <a:latin typeface="+mj-lt"/>
              </a:rPr>
              <a:t>Seconds Relative to Train Arriving in Crossing</a:t>
            </a:r>
            <a:endParaRPr lang="en-US" dirty="0">
              <a:latin typeface="+mj-lt"/>
            </a:endParaRPr>
          </a:p>
        </p:txBody>
      </p:sp>
      <p:sp>
        <p:nvSpPr>
          <p:cNvPr id="19" name="TextBox 18"/>
          <p:cNvSpPr txBox="1"/>
          <p:nvPr/>
        </p:nvSpPr>
        <p:spPr>
          <a:xfrm>
            <a:off x="3052119" y="6211669"/>
            <a:ext cx="3039762" cy="646331"/>
          </a:xfrm>
          <a:prstGeom prst="rect">
            <a:avLst/>
          </a:prstGeom>
          <a:noFill/>
        </p:spPr>
        <p:txBody>
          <a:bodyPr wrap="square" rtlCol="0">
            <a:spAutoFit/>
          </a:bodyPr>
          <a:lstStyle/>
          <a:p>
            <a:pPr algn="ctr"/>
            <a:r>
              <a:rPr lang="en-US" dirty="0" smtClean="0">
                <a:latin typeface="+mj-lt"/>
              </a:rPr>
              <a:t>SE 11</a:t>
            </a:r>
            <a:r>
              <a:rPr lang="en-US" baseline="30000" dirty="0" smtClean="0">
                <a:latin typeface="+mj-lt"/>
              </a:rPr>
              <a:t>th</a:t>
            </a:r>
            <a:r>
              <a:rPr lang="en-US" dirty="0" smtClean="0">
                <a:latin typeface="+mj-lt"/>
              </a:rPr>
              <a:t> Ave/SE Milwaukie Ave &amp; SE Gideon St</a:t>
            </a:r>
            <a:endParaRPr lang="en-US" dirty="0">
              <a:latin typeface="+mj-lt"/>
            </a:endParaRPr>
          </a:p>
        </p:txBody>
      </p:sp>
      <p:sp>
        <p:nvSpPr>
          <p:cNvPr id="3" name="Rectangle 2"/>
          <p:cNvSpPr/>
          <p:nvPr/>
        </p:nvSpPr>
        <p:spPr>
          <a:xfrm>
            <a:off x="6832601" y="1633188"/>
            <a:ext cx="781050" cy="9377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p:cNvSpPr>
            <a:spLocks noGrp="1"/>
          </p:cNvSpPr>
          <p:nvPr>
            <p:ph type="sldNum" sz="quarter" idx="12"/>
          </p:nvPr>
        </p:nvSpPr>
        <p:spPr/>
        <p:txBody>
          <a:bodyPr/>
          <a:lstStyle/>
          <a:p>
            <a:fld id="{0AC18CFA-7598-43EB-B330-793B67118580}" type="slidenum">
              <a:rPr lang="en-US" smtClean="0"/>
              <a:t>10</a:t>
            </a:fld>
            <a:endParaRPr lang="en-US"/>
          </a:p>
        </p:txBody>
      </p:sp>
    </p:spTree>
    <p:extLst>
      <p:ext uri="{BB962C8B-B14F-4D97-AF65-F5344CB8AC3E}">
        <p14:creationId xmlns:p14="http://schemas.microsoft.com/office/powerpoint/2010/main" val="366832130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2993" y="1600196"/>
            <a:ext cx="6858014" cy="3657607"/>
          </a:xfrm>
          <a:prstGeom prst="rect">
            <a:avLst/>
          </a:prstGeom>
        </p:spPr>
      </p:pic>
      <p:pic>
        <p:nvPicPr>
          <p:cNvPr id="5" name="Picture 2" descr="http://static1.squarespace.com/static/539919bde4b0703a28bc78a0/53fbc4e7e4b0431f985a5a7d/53ff7c18e4b08eb2b2f8c7c4/1409252470534/PBOT.jpg"/>
          <p:cNvPicPr>
            <a:picLocks noChangeAspect="1" noChangeArrowheads="1"/>
          </p:cNvPicPr>
          <p:nvPr/>
        </p:nvPicPr>
        <p:blipFill rotWithShape="1">
          <a:blip r:embed="rId4" cstate="screen">
            <a:extLst>
              <a:ext uri="{28A0092B-C50C-407E-A947-70E740481C1C}">
                <a14:useLocalDpi xmlns:a14="http://schemas.microsoft.com/office/drawing/2010/main" val="0"/>
              </a:ext>
            </a:extLst>
          </a:blip>
          <a:srcRect/>
          <a:stretch/>
        </p:blipFill>
        <p:spPr bwMode="auto">
          <a:xfrm>
            <a:off x="0" y="6298945"/>
            <a:ext cx="1647568" cy="55905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98060" y="98855"/>
            <a:ext cx="6631460" cy="523220"/>
          </a:xfrm>
          <a:prstGeom prst="rect">
            <a:avLst/>
          </a:prstGeom>
          <a:noFill/>
        </p:spPr>
        <p:txBody>
          <a:bodyPr wrap="square" rtlCol="0">
            <a:spAutoFit/>
          </a:bodyPr>
          <a:lstStyle/>
          <a:p>
            <a:r>
              <a:rPr lang="en-US" sz="2800" dirty="0" smtClean="0">
                <a:solidFill>
                  <a:schemeClr val="tx2">
                    <a:lumMod val="50000"/>
                  </a:schemeClr>
                </a:solidFill>
                <a:latin typeface="Rockwell" panose="02060603020205020403" pitchFamily="18" charset="0"/>
              </a:rPr>
              <a:t>Rail Crossing Event Data Streams</a:t>
            </a:r>
            <a:endParaRPr lang="en-US" sz="2800" dirty="0">
              <a:solidFill>
                <a:schemeClr val="tx2">
                  <a:lumMod val="50000"/>
                </a:schemeClr>
              </a:solidFill>
              <a:latin typeface="Rockwell" panose="02060603020205020403" pitchFamily="18" charset="0"/>
            </a:endParaRPr>
          </a:p>
        </p:txBody>
      </p:sp>
      <p:sp>
        <p:nvSpPr>
          <p:cNvPr id="3" name="TextBox 2"/>
          <p:cNvSpPr txBox="1"/>
          <p:nvPr/>
        </p:nvSpPr>
        <p:spPr>
          <a:xfrm>
            <a:off x="3052119" y="6211669"/>
            <a:ext cx="3039762" cy="646331"/>
          </a:xfrm>
          <a:prstGeom prst="rect">
            <a:avLst/>
          </a:prstGeom>
          <a:noFill/>
        </p:spPr>
        <p:txBody>
          <a:bodyPr wrap="square" rtlCol="0">
            <a:spAutoFit/>
          </a:bodyPr>
          <a:lstStyle/>
          <a:p>
            <a:pPr algn="ctr"/>
            <a:r>
              <a:rPr lang="en-US" dirty="0" smtClean="0">
                <a:latin typeface="+mj-lt"/>
              </a:rPr>
              <a:t>SE 11</a:t>
            </a:r>
            <a:r>
              <a:rPr lang="en-US" baseline="30000" dirty="0" smtClean="0">
                <a:latin typeface="+mj-lt"/>
              </a:rPr>
              <a:t>th</a:t>
            </a:r>
            <a:r>
              <a:rPr lang="en-US" dirty="0" smtClean="0">
                <a:latin typeface="+mj-lt"/>
              </a:rPr>
              <a:t> Ave/SE Milwaukie Ave &amp; SE Gideon St</a:t>
            </a:r>
            <a:endParaRPr lang="en-US" dirty="0">
              <a:latin typeface="+mj-lt"/>
            </a:endParaRPr>
          </a:p>
        </p:txBody>
      </p:sp>
      <p:sp>
        <p:nvSpPr>
          <p:cNvPr id="7" name="TextBox 6"/>
          <p:cNvSpPr txBox="1"/>
          <p:nvPr/>
        </p:nvSpPr>
        <p:spPr>
          <a:xfrm>
            <a:off x="0" y="922867"/>
            <a:ext cx="9144000" cy="523220"/>
          </a:xfrm>
          <a:prstGeom prst="rect">
            <a:avLst/>
          </a:prstGeom>
          <a:noFill/>
        </p:spPr>
        <p:txBody>
          <a:bodyPr wrap="square" rtlCol="0">
            <a:spAutoFit/>
          </a:bodyPr>
          <a:lstStyle/>
          <a:p>
            <a:pPr algn="ctr"/>
            <a:r>
              <a:rPr lang="en-US" sz="2800" dirty="0" smtClean="0">
                <a:latin typeface="+mj-lt"/>
              </a:rPr>
              <a:t>Are alarms within one standard deviation?</a:t>
            </a:r>
            <a:endParaRPr lang="en-US" sz="2800" dirty="0">
              <a:latin typeface="+mj-lt"/>
            </a:endParaRPr>
          </a:p>
        </p:txBody>
      </p:sp>
      <p:sp>
        <p:nvSpPr>
          <p:cNvPr id="8" name="TextBox 7"/>
          <p:cNvSpPr txBox="1"/>
          <p:nvPr/>
        </p:nvSpPr>
        <p:spPr>
          <a:xfrm>
            <a:off x="0" y="1820332"/>
            <a:ext cx="1744133" cy="369332"/>
          </a:xfrm>
          <a:prstGeom prst="rect">
            <a:avLst/>
          </a:prstGeom>
          <a:solidFill>
            <a:schemeClr val="bg1"/>
          </a:solidFill>
        </p:spPr>
        <p:txBody>
          <a:bodyPr wrap="square" rtlCol="0">
            <a:spAutoFit/>
          </a:bodyPr>
          <a:lstStyle/>
          <a:p>
            <a:pPr algn="r"/>
            <a:r>
              <a:rPr lang="en-US" dirty="0" err="1" smtClean="0">
                <a:latin typeface="+mj-lt"/>
              </a:rPr>
              <a:t>Ped</a:t>
            </a:r>
            <a:r>
              <a:rPr lang="en-US" dirty="0" smtClean="0">
                <a:latin typeface="+mj-lt"/>
              </a:rPr>
              <a:t> Clear</a:t>
            </a:r>
            <a:endParaRPr lang="en-US" dirty="0">
              <a:latin typeface="+mj-lt"/>
            </a:endParaRPr>
          </a:p>
        </p:txBody>
      </p:sp>
      <p:sp>
        <p:nvSpPr>
          <p:cNvPr id="9" name="TextBox 8"/>
          <p:cNvSpPr txBox="1"/>
          <p:nvPr/>
        </p:nvSpPr>
        <p:spPr>
          <a:xfrm>
            <a:off x="0" y="2307383"/>
            <a:ext cx="1744133" cy="369332"/>
          </a:xfrm>
          <a:prstGeom prst="rect">
            <a:avLst/>
          </a:prstGeom>
          <a:solidFill>
            <a:schemeClr val="bg1"/>
          </a:solidFill>
        </p:spPr>
        <p:txBody>
          <a:bodyPr wrap="square" rtlCol="0">
            <a:spAutoFit/>
          </a:bodyPr>
          <a:lstStyle/>
          <a:p>
            <a:pPr algn="r"/>
            <a:r>
              <a:rPr lang="en-US" dirty="0" err="1" smtClean="0">
                <a:latin typeface="+mj-lt"/>
              </a:rPr>
              <a:t>Veh</a:t>
            </a:r>
            <a:r>
              <a:rPr lang="en-US" dirty="0" smtClean="0">
                <a:latin typeface="+mj-lt"/>
              </a:rPr>
              <a:t> Advance PE</a:t>
            </a:r>
            <a:endParaRPr lang="en-US" dirty="0">
              <a:latin typeface="+mj-lt"/>
            </a:endParaRPr>
          </a:p>
        </p:txBody>
      </p:sp>
      <p:sp>
        <p:nvSpPr>
          <p:cNvPr id="10" name="TextBox 9"/>
          <p:cNvSpPr txBox="1"/>
          <p:nvPr/>
        </p:nvSpPr>
        <p:spPr>
          <a:xfrm>
            <a:off x="0" y="2867598"/>
            <a:ext cx="1744133" cy="369332"/>
          </a:xfrm>
          <a:prstGeom prst="rect">
            <a:avLst/>
          </a:prstGeom>
          <a:solidFill>
            <a:schemeClr val="bg1"/>
          </a:solidFill>
        </p:spPr>
        <p:txBody>
          <a:bodyPr wrap="square" rtlCol="0">
            <a:spAutoFit/>
          </a:bodyPr>
          <a:lstStyle/>
          <a:p>
            <a:pPr algn="r"/>
            <a:r>
              <a:rPr lang="en-US" dirty="0" err="1" smtClean="0">
                <a:latin typeface="+mj-lt"/>
              </a:rPr>
              <a:t>Veh</a:t>
            </a:r>
            <a:r>
              <a:rPr lang="en-US" dirty="0" smtClean="0">
                <a:latin typeface="+mj-lt"/>
              </a:rPr>
              <a:t> Green On</a:t>
            </a:r>
            <a:endParaRPr lang="en-US" dirty="0">
              <a:latin typeface="+mj-lt"/>
            </a:endParaRPr>
          </a:p>
        </p:txBody>
      </p:sp>
      <p:sp>
        <p:nvSpPr>
          <p:cNvPr id="11" name="TextBox 10"/>
          <p:cNvSpPr txBox="1"/>
          <p:nvPr/>
        </p:nvSpPr>
        <p:spPr>
          <a:xfrm>
            <a:off x="0" y="3381647"/>
            <a:ext cx="1744133" cy="369332"/>
          </a:xfrm>
          <a:prstGeom prst="rect">
            <a:avLst/>
          </a:prstGeom>
          <a:solidFill>
            <a:schemeClr val="bg1"/>
          </a:solidFill>
        </p:spPr>
        <p:txBody>
          <a:bodyPr wrap="square" rtlCol="0">
            <a:spAutoFit/>
          </a:bodyPr>
          <a:lstStyle/>
          <a:p>
            <a:pPr algn="r"/>
            <a:r>
              <a:rPr lang="en-US" dirty="0" smtClean="0">
                <a:latin typeface="+mj-lt"/>
              </a:rPr>
              <a:t>Gate Down</a:t>
            </a:r>
            <a:endParaRPr lang="en-US" dirty="0">
              <a:latin typeface="+mj-lt"/>
            </a:endParaRPr>
          </a:p>
        </p:txBody>
      </p:sp>
      <p:sp>
        <p:nvSpPr>
          <p:cNvPr id="12" name="TextBox 11"/>
          <p:cNvSpPr txBox="1"/>
          <p:nvPr/>
        </p:nvSpPr>
        <p:spPr>
          <a:xfrm>
            <a:off x="0" y="3906118"/>
            <a:ext cx="1744133" cy="369332"/>
          </a:xfrm>
          <a:prstGeom prst="rect">
            <a:avLst/>
          </a:prstGeom>
          <a:solidFill>
            <a:schemeClr val="bg1"/>
          </a:solidFill>
        </p:spPr>
        <p:txBody>
          <a:bodyPr wrap="square" rtlCol="0">
            <a:spAutoFit/>
          </a:bodyPr>
          <a:lstStyle/>
          <a:p>
            <a:pPr algn="r"/>
            <a:r>
              <a:rPr lang="en-US" dirty="0" err="1" smtClean="0">
                <a:latin typeface="+mj-lt"/>
              </a:rPr>
              <a:t>Veh</a:t>
            </a:r>
            <a:r>
              <a:rPr lang="en-US" dirty="0" smtClean="0">
                <a:latin typeface="+mj-lt"/>
              </a:rPr>
              <a:t> Green Off</a:t>
            </a:r>
            <a:endParaRPr lang="en-US" dirty="0">
              <a:latin typeface="+mj-lt"/>
            </a:endParaRPr>
          </a:p>
        </p:txBody>
      </p:sp>
      <p:sp>
        <p:nvSpPr>
          <p:cNvPr id="13" name="TextBox 12"/>
          <p:cNvSpPr txBox="1"/>
          <p:nvPr/>
        </p:nvSpPr>
        <p:spPr>
          <a:xfrm>
            <a:off x="1892300" y="4723066"/>
            <a:ext cx="5744633" cy="369332"/>
          </a:xfrm>
          <a:prstGeom prst="rect">
            <a:avLst/>
          </a:prstGeom>
          <a:solidFill>
            <a:schemeClr val="bg1"/>
          </a:solidFill>
        </p:spPr>
        <p:txBody>
          <a:bodyPr wrap="square" rtlCol="0">
            <a:spAutoFit/>
          </a:bodyPr>
          <a:lstStyle/>
          <a:p>
            <a:pPr algn="ctr"/>
            <a:r>
              <a:rPr lang="en-US" dirty="0" smtClean="0">
                <a:latin typeface="+mj-lt"/>
              </a:rPr>
              <a:t>Seconds Relative to Train Arriving in Crossing</a:t>
            </a:r>
            <a:endParaRPr lang="en-US" dirty="0">
              <a:latin typeface="+mj-lt"/>
            </a:endParaRPr>
          </a:p>
        </p:txBody>
      </p:sp>
      <p:sp>
        <p:nvSpPr>
          <p:cNvPr id="2" name="Slide Number Placeholder 1"/>
          <p:cNvSpPr>
            <a:spLocks noGrp="1"/>
          </p:cNvSpPr>
          <p:nvPr>
            <p:ph type="sldNum" sz="quarter" idx="12"/>
          </p:nvPr>
        </p:nvSpPr>
        <p:spPr/>
        <p:txBody>
          <a:bodyPr/>
          <a:lstStyle/>
          <a:p>
            <a:fld id="{0AC18CFA-7598-43EB-B330-793B67118580}" type="slidenum">
              <a:rPr lang="en-US" smtClean="0"/>
              <a:t>11</a:t>
            </a:fld>
            <a:endParaRPr lang="en-US"/>
          </a:p>
        </p:txBody>
      </p:sp>
    </p:spTree>
    <p:extLst>
      <p:ext uri="{BB962C8B-B14F-4D97-AF65-F5344CB8AC3E}">
        <p14:creationId xmlns:p14="http://schemas.microsoft.com/office/powerpoint/2010/main" val="209757442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tatic1.squarespace.com/static/539919bde4b0703a28bc78a0/53fbc4e7e4b0431f985a5a7d/53ff7c18e4b08eb2b2f8c7c4/1409252470534/PBOT.jpg"/>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a:stretch/>
        </p:blipFill>
        <p:spPr bwMode="auto">
          <a:xfrm>
            <a:off x="0" y="6298945"/>
            <a:ext cx="1647568" cy="55905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98060" y="98855"/>
            <a:ext cx="6631460" cy="523220"/>
          </a:xfrm>
          <a:prstGeom prst="rect">
            <a:avLst/>
          </a:prstGeom>
          <a:noFill/>
        </p:spPr>
        <p:txBody>
          <a:bodyPr wrap="square" rtlCol="0">
            <a:spAutoFit/>
          </a:bodyPr>
          <a:lstStyle/>
          <a:p>
            <a:r>
              <a:rPr lang="en-US" sz="2800" dirty="0" smtClean="0">
                <a:solidFill>
                  <a:schemeClr val="tx2">
                    <a:lumMod val="50000"/>
                  </a:schemeClr>
                </a:solidFill>
                <a:latin typeface="Rockwell" panose="02060603020205020403" pitchFamily="18" charset="0"/>
              </a:rPr>
              <a:t>Rail Crossing Event Data Streams</a:t>
            </a:r>
            <a:endParaRPr lang="en-US" sz="2800" dirty="0">
              <a:solidFill>
                <a:schemeClr val="tx2">
                  <a:lumMod val="50000"/>
                </a:schemeClr>
              </a:solidFill>
              <a:latin typeface="Rockwell" panose="02060603020205020403" pitchFamily="18" charset="0"/>
            </a:endParaRPr>
          </a:p>
        </p:txBody>
      </p:sp>
      <p:sp>
        <p:nvSpPr>
          <p:cNvPr id="8" name="TextBox 7"/>
          <p:cNvSpPr txBox="1"/>
          <p:nvPr/>
        </p:nvSpPr>
        <p:spPr>
          <a:xfrm>
            <a:off x="0" y="922867"/>
            <a:ext cx="9144000" cy="523220"/>
          </a:xfrm>
          <a:prstGeom prst="rect">
            <a:avLst/>
          </a:prstGeom>
          <a:noFill/>
        </p:spPr>
        <p:txBody>
          <a:bodyPr wrap="square" rtlCol="0">
            <a:spAutoFit/>
          </a:bodyPr>
          <a:lstStyle/>
          <a:p>
            <a:pPr algn="ctr"/>
            <a:r>
              <a:rPr lang="en-US" sz="2800" dirty="0" smtClean="0">
                <a:latin typeface="+mj-lt"/>
              </a:rPr>
              <a:t>How long are trains occupying the crossing?</a:t>
            </a:r>
            <a:endParaRPr lang="en-US" sz="2800" dirty="0">
              <a:latin typeface="+mj-lt"/>
            </a:endParaRPr>
          </a:p>
        </p:txBody>
      </p:sp>
      <p:sp>
        <p:nvSpPr>
          <p:cNvPr id="9" name="TextBox 8"/>
          <p:cNvSpPr txBox="1"/>
          <p:nvPr/>
        </p:nvSpPr>
        <p:spPr>
          <a:xfrm>
            <a:off x="3052119" y="6211669"/>
            <a:ext cx="3039762" cy="646331"/>
          </a:xfrm>
          <a:prstGeom prst="rect">
            <a:avLst/>
          </a:prstGeom>
          <a:noFill/>
        </p:spPr>
        <p:txBody>
          <a:bodyPr wrap="square" rtlCol="0">
            <a:spAutoFit/>
          </a:bodyPr>
          <a:lstStyle/>
          <a:p>
            <a:pPr algn="ctr"/>
            <a:r>
              <a:rPr lang="en-US" dirty="0" smtClean="0">
                <a:latin typeface="+mj-lt"/>
              </a:rPr>
              <a:t>SE 11</a:t>
            </a:r>
            <a:r>
              <a:rPr lang="en-US" baseline="30000" dirty="0" smtClean="0">
                <a:latin typeface="+mj-lt"/>
              </a:rPr>
              <a:t>th</a:t>
            </a:r>
            <a:r>
              <a:rPr lang="en-US" dirty="0" smtClean="0">
                <a:latin typeface="+mj-lt"/>
              </a:rPr>
              <a:t> Ave/SE Milwaukie Ave &amp; SE Gideon St</a:t>
            </a:r>
            <a:endParaRPr lang="en-US" dirty="0">
              <a:latin typeface="+mj-lt"/>
            </a:endParaRPr>
          </a:p>
        </p:txBody>
      </p:sp>
      <p:grpSp>
        <p:nvGrpSpPr>
          <p:cNvPr id="7" name="Group 6"/>
          <p:cNvGrpSpPr/>
          <p:nvPr/>
        </p:nvGrpSpPr>
        <p:grpSpPr>
          <a:xfrm>
            <a:off x="9533460" y="2878669"/>
            <a:ext cx="6858014" cy="4389655"/>
            <a:chOff x="1142993" y="1447803"/>
            <a:chExt cx="6858014" cy="4389655"/>
          </a:xfrm>
        </p:grpSpPr>
        <p:pic>
          <p:nvPicPr>
            <p:cNvPr id="2" name="Picture 1"/>
            <p:cNvPicPr>
              <a:picLocks noChangeAspect="1"/>
            </p:cNvPicPr>
            <p:nvPr/>
          </p:nvPicPr>
          <p:blipFill rotWithShape="1">
            <a:blip r:embed="rId4" cstate="screen">
              <a:extLst>
                <a:ext uri="{28A0092B-C50C-407E-A947-70E740481C1C}">
                  <a14:useLocalDpi xmlns:a14="http://schemas.microsoft.com/office/drawing/2010/main" val="0"/>
                </a:ext>
              </a:extLst>
            </a:blip>
            <a:srcRect b="9122"/>
            <a:stretch/>
          </p:blipFill>
          <p:spPr>
            <a:xfrm>
              <a:off x="1600194" y="2514598"/>
              <a:ext cx="5943612" cy="1661986"/>
            </a:xfrm>
            <a:prstGeom prst="rect">
              <a:avLst/>
            </a:prstGeom>
          </p:spPr>
        </p:pic>
        <p:pic>
          <p:nvPicPr>
            <p:cNvPr id="3" name="Picture 2"/>
            <p:cNvPicPr>
              <a:picLocks noChangeAspect="1"/>
            </p:cNvPicPr>
            <p:nvPr/>
          </p:nvPicPr>
          <p:blipFill rotWithShape="1">
            <a:blip r:embed="rId5" cstate="screen">
              <a:extLst>
                <a:ext uri="{28A0092B-C50C-407E-A947-70E740481C1C}">
                  <a14:useLocalDpi xmlns:a14="http://schemas.microsoft.com/office/drawing/2010/main" val="0"/>
                </a:ext>
              </a:extLst>
            </a:blip>
            <a:srcRect b="10926"/>
            <a:stretch/>
          </p:blipFill>
          <p:spPr>
            <a:xfrm>
              <a:off x="1142993" y="1447803"/>
              <a:ext cx="6858014" cy="4072472"/>
            </a:xfrm>
            <a:prstGeom prst="rect">
              <a:avLst/>
            </a:prstGeom>
          </p:spPr>
        </p:pic>
        <p:sp>
          <p:nvSpPr>
            <p:cNvPr id="10" name="TextBox 9"/>
            <p:cNvSpPr txBox="1"/>
            <p:nvPr/>
          </p:nvSpPr>
          <p:spPr>
            <a:xfrm>
              <a:off x="1892300" y="5468126"/>
              <a:ext cx="5744633" cy="369332"/>
            </a:xfrm>
            <a:prstGeom prst="rect">
              <a:avLst/>
            </a:prstGeom>
            <a:solidFill>
              <a:schemeClr val="bg1"/>
            </a:solidFill>
          </p:spPr>
          <p:txBody>
            <a:bodyPr wrap="square" rtlCol="0">
              <a:spAutoFit/>
            </a:bodyPr>
            <a:lstStyle/>
            <a:p>
              <a:pPr algn="ctr"/>
              <a:r>
                <a:rPr lang="en-US" dirty="0" smtClean="0">
                  <a:latin typeface="+mj-lt"/>
                </a:rPr>
                <a:t>Seconds Relative to Train Arriving in Crossing</a:t>
              </a:r>
              <a:endParaRPr lang="en-US" dirty="0">
                <a:latin typeface="+mj-lt"/>
              </a:endParaRPr>
            </a:p>
          </p:txBody>
        </p:sp>
        <p:sp>
          <p:nvSpPr>
            <p:cNvPr id="4" name="Rectangle 3"/>
            <p:cNvSpPr/>
            <p:nvPr/>
          </p:nvSpPr>
          <p:spPr>
            <a:xfrm>
              <a:off x="2065866" y="2678513"/>
              <a:ext cx="372533" cy="23337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b="10357"/>
          <a:stretch/>
        </p:blipFill>
        <p:spPr>
          <a:xfrm>
            <a:off x="1600194" y="2514598"/>
            <a:ext cx="5943612" cy="1639391"/>
          </a:xfrm>
          <a:prstGeom prst="rect">
            <a:avLst/>
          </a:prstGeom>
        </p:spPr>
      </p:pic>
      <p:sp>
        <p:nvSpPr>
          <p:cNvPr id="12" name="TextBox 11"/>
          <p:cNvSpPr txBox="1"/>
          <p:nvPr/>
        </p:nvSpPr>
        <p:spPr>
          <a:xfrm>
            <a:off x="1699683" y="3969323"/>
            <a:ext cx="5744633" cy="369332"/>
          </a:xfrm>
          <a:prstGeom prst="rect">
            <a:avLst/>
          </a:prstGeom>
          <a:solidFill>
            <a:schemeClr val="bg1"/>
          </a:solidFill>
        </p:spPr>
        <p:txBody>
          <a:bodyPr wrap="square" rtlCol="0">
            <a:spAutoFit/>
          </a:bodyPr>
          <a:lstStyle/>
          <a:p>
            <a:pPr algn="ctr"/>
            <a:r>
              <a:rPr lang="en-US" dirty="0" smtClean="0">
                <a:latin typeface="+mj-lt"/>
              </a:rPr>
              <a:t>Seconds Relative to Train Arriving in Crossing</a:t>
            </a:r>
            <a:endParaRPr lang="en-US" dirty="0">
              <a:latin typeface="+mj-lt"/>
            </a:endParaRPr>
          </a:p>
        </p:txBody>
      </p:sp>
      <p:sp>
        <p:nvSpPr>
          <p:cNvPr id="13" name="Slide Number Placeholder 12"/>
          <p:cNvSpPr>
            <a:spLocks noGrp="1"/>
          </p:cNvSpPr>
          <p:nvPr>
            <p:ph type="sldNum" sz="quarter" idx="12"/>
          </p:nvPr>
        </p:nvSpPr>
        <p:spPr/>
        <p:txBody>
          <a:bodyPr/>
          <a:lstStyle/>
          <a:p>
            <a:fld id="{0AC18CFA-7598-43EB-B330-793B67118580}" type="slidenum">
              <a:rPr lang="en-US" smtClean="0"/>
              <a:t>12</a:t>
            </a:fld>
            <a:endParaRPr lang="en-US"/>
          </a:p>
        </p:txBody>
      </p:sp>
    </p:spTree>
    <p:extLst>
      <p:ext uri="{BB962C8B-B14F-4D97-AF65-F5344CB8AC3E}">
        <p14:creationId xmlns:p14="http://schemas.microsoft.com/office/powerpoint/2010/main" val="1829309461"/>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tatic1.squarespace.com/static/539919bde4b0703a28bc78a0/53fbc4e7e4b0431f985a5a7d/53ff7c18e4b08eb2b2f8c7c4/1409252470534/PBOT.jpg"/>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a:stretch/>
        </p:blipFill>
        <p:spPr bwMode="auto">
          <a:xfrm>
            <a:off x="0" y="6298945"/>
            <a:ext cx="1647568" cy="55905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98060" y="98855"/>
            <a:ext cx="6631460" cy="523220"/>
          </a:xfrm>
          <a:prstGeom prst="rect">
            <a:avLst/>
          </a:prstGeom>
          <a:noFill/>
        </p:spPr>
        <p:txBody>
          <a:bodyPr wrap="square" rtlCol="0">
            <a:spAutoFit/>
          </a:bodyPr>
          <a:lstStyle/>
          <a:p>
            <a:r>
              <a:rPr lang="en-US" sz="2800" dirty="0" smtClean="0">
                <a:solidFill>
                  <a:schemeClr val="tx2">
                    <a:lumMod val="50000"/>
                  </a:schemeClr>
                </a:solidFill>
                <a:latin typeface="Rockwell" panose="02060603020205020403" pitchFamily="18" charset="0"/>
              </a:rPr>
              <a:t>Summary</a:t>
            </a:r>
            <a:endParaRPr lang="en-US" sz="2800" dirty="0">
              <a:solidFill>
                <a:schemeClr val="tx2">
                  <a:lumMod val="50000"/>
                </a:schemeClr>
              </a:solidFill>
              <a:latin typeface="Rockwell" panose="02060603020205020403" pitchFamily="18" charset="0"/>
            </a:endParaRPr>
          </a:p>
        </p:txBody>
      </p:sp>
      <p:grpSp>
        <p:nvGrpSpPr>
          <p:cNvPr id="9" name="Group 8"/>
          <p:cNvGrpSpPr/>
          <p:nvPr/>
        </p:nvGrpSpPr>
        <p:grpSpPr>
          <a:xfrm>
            <a:off x="626076" y="1198145"/>
            <a:ext cx="7883610" cy="970583"/>
            <a:chOff x="626076" y="1672281"/>
            <a:chExt cx="7883610" cy="970583"/>
          </a:xfrm>
        </p:grpSpPr>
        <p:sp>
          <p:nvSpPr>
            <p:cNvPr id="10" name="Rectangle 9"/>
            <p:cNvSpPr/>
            <p:nvPr/>
          </p:nvSpPr>
          <p:spPr>
            <a:xfrm>
              <a:off x="626076" y="1672281"/>
              <a:ext cx="7883610" cy="970583"/>
            </a:xfrm>
            <a:prstGeom prst="rect">
              <a:avLst/>
            </a:prstGeom>
            <a:solidFill>
              <a:schemeClr val="accent6">
                <a:lumMod val="20000"/>
                <a:lumOff val="8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1" name="TextBox 10"/>
            <p:cNvSpPr txBox="1"/>
            <p:nvPr/>
          </p:nvSpPr>
          <p:spPr>
            <a:xfrm>
              <a:off x="626076" y="1688757"/>
              <a:ext cx="7883609" cy="954107"/>
            </a:xfrm>
            <a:prstGeom prst="rect">
              <a:avLst/>
            </a:prstGeom>
            <a:noFill/>
          </p:spPr>
          <p:txBody>
            <a:bodyPr wrap="square" rtlCol="0">
              <a:spAutoFit/>
            </a:bodyPr>
            <a:lstStyle/>
            <a:p>
              <a:pPr algn="ctr"/>
              <a:r>
                <a:rPr lang="en-US" sz="2800" dirty="0" smtClean="0">
                  <a:latin typeface="+mj-lt"/>
                </a:rPr>
                <a:t>Data recording is very valuable, and satisfies FRA safety recommendations</a:t>
              </a:r>
            </a:p>
          </p:txBody>
        </p:sp>
      </p:grpSp>
      <p:grpSp>
        <p:nvGrpSpPr>
          <p:cNvPr id="12" name="Group 11"/>
          <p:cNvGrpSpPr/>
          <p:nvPr/>
        </p:nvGrpSpPr>
        <p:grpSpPr>
          <a:xfrm>
            <a:off x="626076" y="2375012"/>
            <a:ext cx="7883610" cy="970583"/>
            <a:chOff x="626076" y="1672281"/>
            <a:chExt cx="7883610" cy="970583"/>
          </a:xfrm>
        </p:grpSpPr>
        <p:sp>
          <p:nvSpPr>
            <p:cNvPr id="13" name="Rectangle 12"/>
            <p:cNvSpPr/>
            <p:nvPr/>
          </p:nvSpPr>
          <p:spPr>
            <a:xfrm>
              <a:off x="626076" y="1672281"/>
              <a:ext cx="7883610" cy="970583"/>
            </a:xfrm>
            <a:prstGeom prst="rect">
              <a:avLst/>
            </a:prstGeom>
            <a:solidFill>
              <a:schemeClr val="accent6">
                <a:lumMod val="20000"/>
                <a:lumOff val="8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4" name="TextBox 13"/>
            <p:cNvSpPr txBox="1"/>
            <p:nvPr/>
          </p:nvSpPr>
          <p:spPr>
            <a:xfrm>
              <a:off x="626076" y="1688757"/>
              <a:ext cx="7883609" cy="954107"/>
            </a:xfrm>
            <a:prstGeom prst="rect">
              <a:avLst/>
            </a:prstGeom>
            <a:noFill/>
          </p:spPr>
          <p:txBody>
            <a:bodyPr wrap="square" rtlCol="0">
              <a:spAutoFit/>
            </a:bodyPr>
            <a:lstStyle/>
            <a:p>
              <a:pPr algn="ctr"/>
              <a:r>
                <a:rPr lang="en-US" sz="2800" dirty="0" smtClean="0">
                  <a:latin typeface="+mj-lt"/>
                </a:rPr>
                <a:t>Important to know when train is occupying the crossing</a:t>
              </a:r>
            </a:p>
          </p:txBody>
        </p:sp>
      </p:grpSp>
      <p:grpSp>
        <p:nvGrpSpPr>
          <p:cNvPr id="15" name="Group 14"/>
          <p:cNvGrpSpPr/>
          <p:nvPr/>
        </p:nvGrpSpPr>
        <p:grpSpPr>
          <a:xfrm>
            <a:off x="626076" y="3551879"/>
            <a:ext cx="7883610" cy="970583"/>
            <a:chOff x="626076" y="1672281"/>
            <a:chExt cx="7883610" cy="970583"/>
          </a:xfrm>
        </p:grpSpPr>
        <p:sp>
          <p:nvSpPr>
            <p:cNvPr id="16" name="Rectangle 15"/>
            <p:cNvSpPr/>
            <p:nvPr/>
          </p:nvSpPr>
          <p:spPr>
            <a:xfrm>
              <a:off x="626076" y="1672281"/>
              <a:ext cx="7883610" cy="970583"/>
            </a:xfrm>
            <a:prstGeom prst="rect">
              <a:avLst/>
            </a:prstGeom>
            <a:solidFill>
              <a:schemeClr val="accent6">
                <a:lumMod val="20000"/>
                <a:lumOff val="8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7" name="TextBox 16"/>
            <p:cNvSpPr txBox="1"/>
            <p:nvPr/>
          </p:nvSpPr>
          <p:spPr>
            <a:xfrm>
              <a:off x="626076" y="1688757"/>
              <a:ext cx="7883609" cy="954107"/>
            </a:xfrm>
            <a:prstGeom prst="rect">
              <a:avLst/>
            </a:prstGeom>
            <a:noFill/>
          </p:spPr>
          <p:txBody>
            <a:bodyPr wrap="square" rtlCol="0">
              <a:spAutoFit/>
            </a:bodyPr>
            <a:lstStyle/>
            <a:p>
              <a:pPr algn="ctr"/>
              <a:r>
                <a:rPr lang="en-US" sz="2800" dirty="0" smtClean="0">
                  <a:latin typeface="+mj-lt"/>
                </a:rPr>
                <a:t>“Island circuit” is a relatively simple way to gather train crossing occupancy data</a:t>
              </a:r>
            </a:p>
          </p:txBody>
        </p:sp>
      </p:grpSp>
      <p:grpSp>
        <p:nvGrpSpPr>
          <p:cNvPr id="18" name="Group 17"/>
          <p:cNvGrpSpPr/>
          <p:nvPr/>
        </p:nvGrpSpPr>
        <p:grpSpPr>
          <a:xfrm>
            <a:off x="626076" y="4728746"/>
            <a:ext cx="7883610" cy="970583"/>
            <a:chOff x="626076" y="1672281"/>
            <a:chExt cx="7883610" cy="970583"/>
          </a:xfrm>
        </p:grpSpPr>
        <p:sp>
          <p:nvSpPr>
            <p:cNvPr id="19" name="Rectangle 18"/>
            <p:cNvSpPr/>
            <p:nvPr/>
          </p:nvSpPr>
          <p:spPr>
            <a:xfrm>
              <a:off x="626076" y="1672281"/>
              <a:ext cx="7883610" cy="970583"/>
            </a:xfrm>
            <a:prstGeom prst="rect">
              <a:avLst/>
            </a:prstGeom>
            <a:solidFill>
              <a:schemeClr val="accent6">
                <a:lumMod val="20000"/>
                <a:lumOff val="8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0" name="TextBox 19"/>
            <p:cNvSpPr txBox="1"/>
            <p:nvPr/>
          </p:nvSpPr>
          <p:spPr>
            <a:xfrm>
              <a:off x="626076" y="1849682"/>
              <a:ext cx="7883609" cy="523220"/>
            </a:xfrm>
            <a:prstGeom prst="rect">
              <a:avLst/>
            </a:prstGeom>
            <a:noFill/>
          </p:spPr>
          <p:txBody>
            <a:bodyPr wrap="square" rtlCol="0">
              <a:spAutoFit/>
            </a:bodyPr>
            <a:lstStyle/>
            <a:p>
              <a:pPr algn="ctr"/>
              <a:r>
                <a:rPr lang="en-US" sz="2800" dirty="0" smtClean="0">
                  <a:latin typeface="+mj-lt"/>
                </a:rPr>
                <a:t>September 2015 – LRT!</a:t>
              </a:r>
            </a:p>
          </p:txBody>
        </p:sp>
      </p:grpSp>
      <p:sp>
        <p:nvSpPr>
          <p:cNvPr id="2" name="Slide Number Placeholder 1"/>
          <p:cNvSpPr>
            <a:spLocks noGrp="1"/>
          </p:cNvSpPr>
          <p:nvPr>
            <p:ph type="sldNum" sz="quarter" idx="12"/>
          </p:nvPr>
        </p:nvSpPr>
        <p:spPr/>
        <p:txBody>
          <a:bodyPr/>
          <a:lstStyle/>
          <a:p>
            <a:fld id="{0AC18CFA-7598-43EB-B330-793B67118580}" type="slidenum">
              <a:rPr lang="en-US" smtClean="0"/>
              <a:t>13</a:t>
            </a:fld>
            <a:endParaRPr lang="en-US"/>
          </a:p>
        </p:txBody>
      </p:sp>
    </p:spTree>
    <p:extLst>
      <p:ext uri="{BB962C8B-B14F-4D97-AF65-F5344CB8AC3E}">
        <p14:creationId xmlns:p14="http://schemas.microsoft.com/office/powerpoint/2010/main" val="158267520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tatic1.squarespace.com/static/539919bde4b0703a28bc78a0/53fbc4e7e4b0431f985a5a7d/53ff7c18e4b08eb2b2f8c7c4/1409252470534/PBOT.jpg"/>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a:stretch/>
        </p:blipFill>
        <p:spPr bwMode="auto">
          <a:xfrm>
            <a:off x="0" y="6298945"/>
            <a:ext cx="1647568" cy="55905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98060" y="98855"/>
            <a:ext cx="6631460" cy="523220"/>
          </a:xfrm>
          <a:prstGeom prst="rect">
            <a:avLst/>
          </a:prstGeom>
          <a:noFill/>
        </p:spPr>
        <p:txBody>
          <a:bodyPr wrap="square" rtlCol="0">
            <a:spAutoFit/>
          </a:bodyPr>
          <a:lstStyle/>
          <a:p>
            <a:r>
              <a:rPr lang="en-US" sz="2800" dirty="0" smtClean="0">
                <a:solidFill>
                  <a:schemeClr val="tx2">
                    <a:lumMod val="50000"/>
                  </a:schemeClr>
                </a:solidFill>
                <a:latin typeface="Rockwell" panose="02060603020205020403" pitchFamily="18" charset="0"/>
              </a:rPr>
              <a:t>Questions?</a:t>
            </a:r>
            <a:endParaRPr lang="en-US" sz="2800" dirty="0">
              <a:solidFill>
                <a:schemeClr val="tx2">
                  <a:lumMod val="50000"/>
                </a:schemeClr>
              </a:solidFill>
              <a:latin typeface="Rockwell" panose="02060603020205020403" pitchFamily="18" charset="0"/>
            </a:endParaRPr>
          </a:p>
        </p:txBody>
      </p:sp>
      <p:sp>
        <p:nvSpPr>
          <p:cNvPr id="18" name="TextBox 17"/>
          <p:cNvSpPr txBox="1"/>
          <p:nvPr/>
        </p:nvSpPr>
        <p:spPr>
          <a:xfrm>
            <a:off x="121049" y="1622481"/>
            <a:ext cx="8320216" cy="646331"/>
          </a:xfrm>
          <a:prstGeom prst="rect">
            <a:avLst/>
          </a:prstGeom>
          <a:noFill/>
        </p:spPr>
        <p:txBody>
          <a:bodyPr wrap="square" rtlCol="0">
            <a:spAutoFit/>
          </a:bodyPr>
          <a:lstStyle/>
          <a:p>
            <a:r>
              <a:rPr lang="en-US" u="sng" dirty="0" smtClean="0">
                <a:latin typeface="Rockwell" panose="02060603020205020403" pitchFamily="18" charset="0"/>
              </a:rPr>
              <a:t>Adam Moore, PBOT (presenter)</a:t>
            </a:r>
          </a:p>
          <a:p>
            <a:r>
              <a:rPr lang="en-US" dirty="0" smtClean="0">
                <a:latin typeface="Rockwell" panose="02060603020205020403" pitchFamily="18" charset="0"/>
              </a:rPr>
              <a:t>adam.moore@portlandoregon.gov</a:t>
            </a:r>
            <a:endParaRPr lang="en-US" dirty="0">
              <a:latin typeface="Rockwell" panose="02060603020205020403" pitchFamily="18" charset="0"/>
            </a:endParaRPr>
          </a:p>
        </p:txBody>
      </p:sp>
      <p:sp>
        <p:nvSpPr>
          <p:cNvPr id="19" name="TextBox 18"/>
          <p:cNvSpPr txBox="1"/>
          <p:nvPr/>
        </p:nvSpPr>
        <p:spPr>
          <a:xfrm>
            <a:off x="121049" y="2491013"/>
            <a:ext cx="8320216" cy="646331"/>
          </a:xfrm>
          <a:prstGeom prst="rect">
            <a:avLst/>
          </a:prstGeom>
          <a:noFill/>
        </p:spPr>
        <p:txBody>
          <a:bodyPr wrap="square" rtlCol="0">
            <a:spAutoFit/>
          </a:bodyPr>
          <a:lstStyle/>
          <a:p>
            <a:r>
              <a:rPr lang="en-US" u="sng" dirty="0" smtClean="0">
                <a:latin typeface="Rockwell" panose="02060603020205020403" pitchFamily="18" charset="0"/>
              </a:rPr>
              <a:t>Paul Zebell, PBOT</a:t>
            </a:r>
          </a:p>
          <a:p>
            <a:r>
              <a:rPr lang="en-US" dirty="0" smtClean="0">
                <a:latin typeface="Rockwell" panose="02060603020205020403" pitchFamily="18" charset="0"/>
              </a:rPr>
              <a:t>paul.zebell@portlandoregon.gov</a:t>
            </a:r>
            <a:endParaRPr lang="en-US" dirty="0">
              <a:latin typeface="Rockwell" panose="02060603020205020403" pitchFamily="18" charset="0"/>
            </a:endParaRPr>
          </a:p>
        </p:txBody>
      </p:sp>
      <p:sp>
        <p:nvSpPr>
          <p:cNvPr id="20" name="TextBox 19"/>
          <p:cNvSpPr txBox="1"/>
          <p:nvPr/>
        </p:nvSpPr>
        <p:spPr>
          <a:xfrm>
            <a:off x="121049" y="3359545"/>
            <a:ext cx="8320216" cy="646331"/>
          </a:xfrm>
          <a:prstGeom prst="rect">
            <a:avLst/>
          </a:prstGeom>
          <a:noFill/>
        </p:spPr>
        <p:txBody>
          <a:bodyPr wrap="square" rtlCol="0">
            <a:spAutoFit/>
          </a:bodyPr>
          <a:lstStyle/>
          <a:p>
            <a:r>
              <a:rPr lang="en-US" u="sng" dirty="0" smtClean="0">
                <a:latin typeface="Rockwell" panose="02060603020205020403" pitchFamily="18" charset="0"/>
              </a:rPr>
              <a:t>Peter Koonce, PBOT</a:t>
            </a:r>
          </a:p>
          <a:p>
            <a:r>
              <a:rPr lang="en-US" dirty="0" smtClean="0">
                <a:latin typeface="Rockwell" panose="02060603020205020403" pitchFamily="18" charset="0"/>
              </a:rPr>
              <a:t>peter.koonce@portlandoregon.gov</a:t>
            </a:r>
            <a:endParaRPr lang="en-US" dirty="0">
              <a:latin typeface="Rockwell" panose="02060603020205020403" pitchFamily="18" charset="0"/>
            </a:endParaRPr>
          </a:p>
        </p:txBody>
      </p:sp>
      <p:sp>
        <p:nvSpPr>
          <p:cNvPr id="21" name="TextBox 20"/>
          <p:cNvSpPr txBox="1"/>
          <p:nvPr/>
        </p:nvSpPr>
        <p:spPr>
          <a:xfrm>
            <a:off x="121049" y="4228077"/>
            <a:ext cx="8320216" cy="646331"/>
          </a:xfrm>
          <a:prstGeom prst="rect">
            <a:avLst/>
          </a:prstGeom>
          <a:noFill/>
        </p:spPr>
        <p:txBody>
          <a:bodyPr wrap="square" rtlCol="0">
            <a:spAutoFit/>
          </a:bodyPr>
          <a:lstStyle/>
          <a:p>
            <a:r>
              <a:rPr lang="en-US" u="sng" dirty="0" smtClean="0">
                <a:latin typeface="Rockwell" panose="02060603020205020403" pitchFamily="18" charset="0"/>
              </a:rPr>
              <a:t>Jon Meusch, Northwest Signal</a:t>
            </a:r>
          </a:p>
          <a:p>
            <a:r>
              <a:rPr lang="en-US" dirty="0" smtClean="0">
                <a:latin typeface="Rockwell" panose="02060603020205020403" pitchFamily="18" charset="0"/>
              </a:rPr>
              <a:t>jon.meusch@acttrafficsolutions.com</a:t>
            </a:r>
          </a:p>
        </p:txBody>
      </p:sp>
      <p:sp>
        <p:nvSpPr>
          <p:cNvPr id="22" name="TextBox 21"/>
          <p:cNvSpPr txBox="1"/>
          <p:nvPr/>
        </p:nvSpPr>
        <p:spPr>
          <a:xfrm>
            <a:off x="4995329" y="1988335"/>
            <a:ext cx="4021667" cy="1815882"/>
          </a:xfrm>
          <a:prstGeom prst="rect">
            <a:avLst/>
          </a:prstGeom>
          <a:noFill/>
        </p:spPr>
        <p:txBody>
          <a:bodyPr wrap="square" rtlCol="0">
            <a:spAutoFit/>
          </a:bodyPr>
          <a:lstStyle/>
          <a:p>
            <a:r>
              <a:rPr lang="en-US" sz="2800" dirty="0" smtClean="0">
                <a:latin typeface="+mj-lt"/>
              </a:rPr>
              <a:t>Joint Rail Conference 2015</a:t>
            </a:r>
          </a:p>
          <a:p>
            <a:pPr marL="228600"/>
            <a:r>
              <a:rPr lang="en-US" sz="2800" dirty="0" smtClean="0">
                <a:latin typeface="+mj-lt"/>
              </a:rPr>
              <a:t>San Jose, CA</a:t>
            </a:r>
          </a:p>
          <a:p>
            <a:pPr marL="228600"/>
            <a:r>
              <a:rPr lang="en-US" sz="2800" dirty="0" smtClean="0">
                <a:latin typeface="+mj-lt"/>
              </a:rPr>
              <a:t>March 23-26</a:t>
            </a:r>
          </a:p>
          <a:p>
            <a:pPr marL="228600"/>
            <a:r>
              <a:rPr lang="en-US" sz="2800" dirty="0" smtClean="0">
                <a:latin typeface="+mj-lt"/>
              </a:rPr>
              <a:t>Paper #</a:t>
            </a:r>
            <a:r>
              <a:rPr lang="en-US" sz="2800" i="1" dirty="0" smtClean="0">
                <a:latin typeface="+mj-lt"/>
              </a:rPr>
              <a:t>JRC2015-5774</a:t>
            </a:r>
            <a:endParaRPr lang="en-US" sz="2800" dirty="0">
              <a:latin typeface="+mj-lt"/>
            </a:endParaRPr>
          </a:p>
        </p:txBody>
      </p:sp>
      <p:pic>
        <p:nvPicPr>
          <p:cNvPr id="1026" name="Picture 2" descr="http://www.asmeconferences.org/JRC2015/images/JRC2015Header.jpg"/>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5010674" y="3838993"/>
            <a:ext cx="3990975" cy="59864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856888" y="1876455"/>
            <a:ext cx="4380245" cy="2760890"/>
          </a:xfrm>
          <a:prstGeom prst="rect">
            <a:avLst/>
          </a:prstGeom>
          <a:noFill/>
          <a:ln w="19050">
            <a:solidFill>
              <a:schemeClr val="tx2">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fld id="{0AC18CFA-7598-43EB-B330-793B67118580}" type="slidenum">
              <a:rPr lang="en-US" smtClean="0"/>
              <a:t>14</a:t>
            </a:fld>
            <a:endParaRPr lang="en-US"/>
          </a:p>
        </p:txBody>
      </p:sp>
    </p:spTree>
    <p:extLst>
      <p:ext uri="{BB962C8B-B14F-4D97-AF65-F5344CB8AC3E}">
        <p14:creationId xmlns:p14="http://schemas.microsoft.com/office/powerpoint/2010/main" val="135402653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 name="Picture 102"/>
          <p:cNvPicPr>
            <a:picLocks noChangeAspect="1"/>
          </p:cNvPicPr>
          <p:nvPr/>
        </p:nvPicPr>
        <p:blipFill>
          <a:blip r:embed="rId3" cstate="print">
            <a:biLevel thresh="25000"/>
            <a:extLst>
              <a:ext uri="{28A0092B-C50C-407E-A947-70E740481C1C}">
                <a14:useLocalDpi xmlns:a14="http://schemas.microsoft.com/office/drawing/2010/main" val="0"/>
              </a:ext>
            </a:extLst>
          </a:blip>
          <a:stretch>
            <a:fillRect/>
          </a:stretch>
        </p:blipFill>
        <p:spPr>
          <a:xfrm>
            <a:off x="1902619" y="4070193"/>
            <a:ext cx="196259" cy="256551"/>
          </a:xfrm>
          <a:prstGeom prst="rect">
            <a:avLst/>
          </a:prstGeom>
        </p:spPr>
      </p:pic>
      <p:pic>
        <p:nvPicPr>
          <p:cNvPr id="1025" name="Picture 10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02619" y="4071341"/>
            <a:ext cx="196259" cy="256551"/>
          </a:xfrm>
          <a:prstGeom prst="rect">
            <a:avLst/>
          </a:prstGeom>
        </p:spPr>
      </p:pic>
      <p:pic>
        <p:nvPicPr>
          <p:cNvPr id="106" name="Picture 105"/>
          <p:cNvPicPr>
            <a:picLocks noChangeAspect="1"/>
          </p:cNvPicPr>
          <p:nvPr/>
        </p:nvPicPr>
        <p:blipFill>
          <a:blip r:embed="rId3" cstate="print">
            <a:biLevel thresh="25000"/>
            <a:extLst>
              <a:ext uri="{28A0092B-C50C-407E-A947-70E740481C1C}">
                <a14:useLocalDpi xmlns:a14="http://schemas.microsoft.com/office/drawing/2010/main" val="0"/>
              </a:ext>
            </a:extLst>
          </a:blip>
          <a:stretch>
            <a:fillRect/>
          </a:stretch>
        </p:blipFill>
        <p:spPr>
          <a:xfrm>
            <a:off x="2549373" y="4685124"/>
            <a:ext cx="196259" cy="256551"/>
          </a:xfrm>
          <a:prstGeom prst="rect">
            <a:avLst/>
          </a:prstGeom>
        </p:spPr>
      </p:pic>
      <p:pic>
        <p:nvPicPr>
          <p:cNvPr id="101" name="Picture 10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49447" y="4685124"/>
            <a:ext cx="196259" cy="256551"/>
          </a:xfrm>
          <a:prstGeom prst="rect">
            <a:avLst/>
          </a:prstGeom>
        </p:spPr>
      </p:pic>
      <p:pic>
        <p:nvPicPr>
          <p:cNvPr id="105" name="Picture 104"/>
          <p:cNvPicPr>
            <a:picLocks noChangeAspect="1"/>
          </p:cNvPicPr>
          <p:nvPr/>
        </p:nvPicPr>
        <p:blipFill>
          <a:blip r:embed="rId3" cstate="print">
            <a:biLevel thresh="25000"/>
            <a:extLst>
              <a:ext uri="{28A0092B-C50C-407E-A947-70E740481C1C}">
                <a14:useLocalDpi xmlns:a14="http://schemas.microsoft.com/office/drawing/2010/main" val="0"/>
              </a:ext>
            </a:extLst>
          </a:blip>
          <a:stretch>
            <a:fillRect/>
          </a:stretch>
        </p:blipFill>
        <p:spPr>
          <a:xfrm>
            <a:off x="3195916" y="4066640"/>
            <a:ext cx="196259" cy="256551"/>
          </a:xfrm>
          <a:prstGeom prst="rect">
            <a:avLst/>
          </a:prstGeom>
        </p:spPr>
      </p:pic>
      <p:pic>
        <p:nvPicPr>
          <p:cNvPr id="100" name="Picture 9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96280" y="4066579"/>
            <a:ext cx="196259" cy="256551"/>
          </a:xfrm>
          <a:prstGeom prst="rect">
            <a:avLst/>
          </a:prstGeom>
        </p:spPr>
      </p:pic>
      <p:pic>
        <p:nvPicPr>
          <p:cNvPr id="104" name="Picture 103"/>
          <p:cNvPicPr>
            <a:picLocks noChangeAspect="1"/>
          </p:cNvPicPr>
          <p:nvPr/>
        </p:nvPicPr>
        <p:blipFill>
          <a:blip r:embed="rId3" cstate="print">
            <a:biLevel thresh="25000"/>
            <a:extLst>
              <a:ext uri="{28A0092B-C50C-407E-A947-70E740481C1C}">
                <a14:useLocalDpi xmlns:a14="http://schemas.microsoft.com/office/drawing/2010/main" val="0"/>
              </a:ext>
            </a:extLst>
          </a:blip>
          <a:stretch>
            <a:fillRect/>
          </a:stretch>
        </p:blipFill>
        <p:spPr>
          <a:xfrm>
            <a:off x="2549374" y="3446274"/>
            <a:ext cx="196259" cy="256551"/>
          </a:xfrm>
          <a:prstGeom prst="rect">
            <a:avLst/>
          </a:prstGeom>
        </p:spPr>
      </p:pic>
      <p:pic>
        <p:nvPicPr>
          <p:cNvPr id="99" name="Picture 9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49497" y="3447422"/>
            <a:ext cx="196259" cy="256551"/>
          </a:xfrm>
          <a:prstGeom prst="rect">
            <a:avLst/>
          </a:prstGeom>
        </p:spPr>
      </p:pic>
      <p:grpSp>
        <p:nvGrpSpPr>
          <p:cNvPr id="97" name="Group 96"/>
          <p:cNvGrpSpPr/>
          <p:nvPr/>
        </p:nvGrpSpPr>
        <p:grpSpPr>
          <a:xfrm rot="10800000">
            <a:off x="2647578" y="5034894"/>
            <a:ext cx="470424" cy="313267"/>
            <a:chOff x="4005954" y="3351235"/>
            <a:chExt cx="470424" cy="313267"/>
          </a:xfrm>
          <a:solidFill>
            <a:schemeClr val="bg1"/>
          </a:solidFill>
        </p:grpSpPr>
        <p:sp>
          <p:nvSpPr>
            <p:cNvPr id="98" name="Bent Arrow 97"/>
            <p:cNvSpPr/>
            <p:nvPr/>
          </p:nvSpPr>
          <p:spPr>
            <a:xfrm flipV="1">
              <a:off x="4240530" y="3351236"/>
              <a:ext cx="235848" cy="313266"/>
            </a:xfrm>
            <a:prstGeom prst="bentArrow">
              <a:avLst>
                <a:gd name="adj1" fmla="val 31058"/>
                <a:gd name="adj2" fmla="val 31563"/>
                <a:gd name="adj3" fmla="val 25000"/>
                <a:gd name="adj4" fmla="val 43750"/>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2" name="Right Arrow 101"/>
            <p:cNvSpPr/>
            <p:nvPr/>
          </p:nvSpPr>
          <p:spPr>
            <a:xfrm rot="5400000">
              <a:off x="3927903" y="3429286"/>
              <a:ext cx="313267" cy="157165"/>
            </a:xfrm>
            <a:prstGeom prst="rightArrow">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92"/>
          <p:cNvGrpSpPr/>
          <p:nvPr/>
        </p:nvGrpSpPr>
        <p:grpSpPr>
          <a:xfrm rot="5400000">
            <a:off x="3481930" y="3855578"/>
            <a:ext cx="470424" cy="313267"/>
            <a:chOff x="4005954" y="3351235"/>
            <a:chExt cx="470424" cy="313267"/>
          </a:xfrm>
          <a:solidFill>
            <a:schemeClr val="bg1"/>
          </a:solidFill>
        </p:grpSpPr>
        <p:sp>
          <p:nvSpPr>
            <p:cNvPr id="95" name="Bent Arrow 94"/>
            <p:cNvSpPr/>
            <p:nvPr/>
          </p:nvSpPr>
          <p:spPr>
            <a:xfrm flipV="1">
              <a:off x="4240530" y="3351236"/>
              <a:ext cx="235848" cy="313266"/>
            </a:xfrm>
            <a:prstGeom prst="bentArrow">
              <a:avLst>
                <a:gd name="adj1" fmla="val 31058"/>
                <a:gd name="adj2" fmla="val 31563"/>
                <a:gd name="adj3" fmla="val 25000"/>
                <a:gd name="adj4" fmla="val 43750"/>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6" name="Right Arrow 95"/>
            <p:cNvSpPr/>
            <p:nvPr/>
          </p:nvSpPr>
          <p:spPr>
            <a:xfrm rot="5400000">
              <a:off x="3927903" y="3429286"/>
              <a:ext cx="313267" cy="157165"/>
            </a:xfrm>
            <a:prstGeom prst="rightArrow">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2177152" y="3032670"/>
            <a:ext cx="470424" cy="313267"/>
            <a:chOff x="4005954" y="3351235"/>
            <a:chExt cx="470424" cy="313267"/>
          </a:xfrm>
          <a:solidFill>
            <a:schemeClr val="bg1"/>
          </a:solidFill>
        </p:grpSpPr>
        <p:sp>
          <p:nvSpPr>
            <p:cNvPr id="81" name="Bent Arrow 80"/>
            <p:cNvSpPr/>
            <p:nvPr/>
          </p:nvSpPr>
          <p:spPr>
            <a:xfrm flipV="1">
              <a:off x="4240530" y="3351236"/>
              <a:ext cx="235848" cy="313266"/>
            </a:xfrm>
            <a:prstGeom prst="bentArrow">
              <a:avLst>
                <a:gd name="adj1" fmla="val 31058"/>
                <a:gd name="adj2" fmla="val 31563"/>
                <a:gd name="adj3" fmla="val 25000"/>
                <a:gd name="adj4" fmla="val 43750"/>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2" name="Right Arrow 81"/>
            <p:cNvSpPr/>
            <p:nvPr/>
          </p:nvSpPr>
          <p:spPr>
            <a:xfrm rot="5400000">
              <a:off x="3927903" y="3429286"/>
              <a:ext cx="313267" cy="157165"/>
            </a:xfrm>
            <a:prstGeom prst="rightArrow">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p:cNvGrpSpPr/>
          <p:nvPr/>
        </p:nvGrpSpPr>
        <p:grpSpPr>
          <a:xfrm rot="16200000">
            <a:off x="1360959" y="4232549"/>
            <a:ext cx="470424" cy="313267"/>
            <a:chOff x="4005954" y="3351235"/>
            <a:chExt cx="470424" cy="313267"/>
          </a:xfrm>
          <a:solidFill>
            <a:schemeClr val="bg1"/>
          </a:solidFill>
        </p:grpSpPr>
        <p:sp>
          <p:nvSpPr>
            <p:cNvPr id="64" name="Bent Arrow 63"/>
            <p:cNvSpPr/>
            <p:nvPr/>
          </p:nvSpPr>
          <p:spPr>
            <a:xfrm flipV="1">
              <a:off x="4240530" y="3351236"/>
              <a:ext cx="235848" cy="313266"/>
            </a:xfrm>
            <a:prstGeom prst="bentArrow">
              <a:avLst>
                <a:gd name="adj1" fmla="val 31058"/>
                <a:gd name="adj2" fmla="val 31563"/>
                <a:gd name="adj3" fmla="val 25000"/>
                <a:gd name="adj4" fmla="val 43750"/>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5" name="Right Arrow 64"/>
            <p:cNvSpPr/>
            <p:nvPr/>
          </p:nvSpPr>
          <p:spPr>
            <a:xfrm rot="5400000">
              <a:off x="3927903" y="3429286"/>
              <a:ext cx="313267" cy="157165"/>
            </a:xfrm>
            <a:prstGeom prst="rightArrow">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p:cNvGrpSpPr/>
          <p:nvPr/>
        </p:nvGrpSpPr>
        <p:grpSpPr>
          <a:xfrm rot="16200000">
            <a:off x="1360958" y="4233324"/>
            <a:ext cx="470424" cy="313267"/>
            <a:chOff x="4005954" y="3351235"/>
            <a:chExt cx="470424" cy="313267"/>
          </a:xfrm>
        </p:grpSpPr>
        <p:sp>
          <p:nvSpPr>
            <p:cNvPr id="85" name="Bent Arrow 84"/>
            <p:cNvSpPr/>
            <p:nvPr/>
          </p:nvSpPr>
          <p:spPr>
            <a:xfrm flipV="1">
              <a:off x="4240530" y="3351236"/>
              <a:ext cx="235848" cy="313266"/>
            </a:xfrm>
            <a:prstGeom prst="bentArrow">
              <a:avLst>
                <a:gd name="adj1" fmla="val 31058"/>
                <a:gd name="adj2" fmla="val 31563"/>
                <a:gd name="adj3" fmla="val 25000"/>
                <a:gd name="adj4" fmla="val 43750"/>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6" name="Right Arrow 85"/>
            <p:cNvSpPr/>
            <p:nvPr/>
          </p:nvSpPr>
          <p:spPr>
            <a:xfrm rot="5400000">
              <a:off x="3927903" y="3429286"/>
              <a:ext cx="313267" cy="157165"/>
            </a:xfrm>
            <a:prstGeom prst="rightArrow">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p:cNvSpPr txBox="1"/>
          <p:nvPr/>
        </p:nvSpPr>
        <p:spPr>
          <a:xfrm>
            <a:off x="98059" y="98855"/>
            <a:ext cx="7406611" cy="523220"/>
          </a:xfrm>
          <a:prstGeom prst="rect">
            <a:avLst/>
          </a:prstGeom>
          <a:noFill/>
        </p:spPr>
        <p:txBody>
          <a:bodyPr wrap="square" rtlCol="0">
            <a:spAutoFit/>
          </a:bodyPr>
          <a:lstStyle/>
          <a:p>
            <a:r>
              <a:rPr lang="en-US" sz="2800" dirty="0" smtClean="0">
                <a:solidFill>
                  <a:schemeClr val="tx2">
                    <a:lumMod val="50000"/>
                  </a:schemeClr>
                </a:solidFill>
                <a:latin typeface="Rockwell" panose="02060603020205020403" pitchFamily="18" charset="0"/>
              </a:rPr>
              <a:t>Railroad Advance Warning Time</a:t>
            </a:r>
            <a:endParaRPr lang="en-US" sz="2800" dirty="0">
              <a:solidFill>
                <a:schemeClr val="tx2">
                  <a:lumMod val="50000"/>
                </a:schemeClr>
              </a:solidFill>
              <a:latin typeface="Rockwell" panose="02060603020205020403" pitchFamily="18" charset="0"/>
            </a:endParaRPr>
          </a:p>
        </p:txBody>
      </p:sp>
      <p:pic>
        <p:nvPicPr>
          <p:cNvPr id="5" name="Picture 2" descr="http://static1.squarespace.com/static/539919bde4b0703a28bc78a0/53fbc4e7e4b0431f985a5a7d/53ff7c18e4b08eb2b2f8c7c4/1409252470534/PBOT.jpg"/>
          <p:cNvPicPr>
            <a:picLocks noChangeAspect="1" noChangeArrowheads="1"/>
          </p:cNvPicPr>
          <p:nvPr/>
        </p:nvPicPr>
        <p:blipFill rotWithShape="1">
          <a:blip r:embed="rId5" cstate="screen">
            <a:extLst>
              <a:ext uri="{28A0092B-C50C-407E-A947-70E740481C1C}">
                <a14:useLocalDpi xmlns:a14="http://schemas.microsoft.com/office/drawing/2010/main" val="0"/>
              </a:ext>
            </a:extLst>
          </a:blip>
          <a:srcRect/>
          <a:stretch/>
        </p:blipFill>
        <p:spPr bwMode="auto">
          <a:xfrm>
            <a:off x="0" y="6298945"/>
            <a:ext cx="1647568" cy="559055"/>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p:cNvGrpSpPr/>
          <p:nvPr/>
        </p:nvGrpSpPr>
        <p:grpSpPr>
          <a:xfrm>
            <a:off x="626076" y="935677"/>
            <a:ext cx="7883610" cy="970583"/>
            <a:chOff x="626076" y="1672281"/>
            <a:chExt cx="7883610" cy="970583"/>
          </a:xfrm>
        </p:grpSpPr>
        <p:sp>
          <p:nvSpPr>
            <p:cNvPr id="8" name="Rectangle 7"/>
            <p:cNvSpPr/>
            <p:nvPr/>
          </p:nvSpPr>
          <p:spPr>
            <a:xfrm>
              <a:off x="626076" y="1672281"/>
              <a:ext cx="7883610" cy="970583"/>
            </a:xfrm>
            <a:prstGeom prst="rect">
              <a:avLst/>
            </a:prstGeom>
            <a:solidFill>
              <a:schemeClr val="accent6">
                <a:lumMod val="20000"/>
                <a:lumOff val="8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9" name="TextBox 8"/>
            <p:cNvSpPr txBox="1"/>
            <p:nvPr/>
          </p:nvSpPr>
          <p:spPr>
            <a:xfrm>
              <a:off x="626076" y="1688757"/>
              <a:ext cx="7883609" cy="954107"/>
            </a:xfrm>
            <a:prstGeom prst="rect">
              <a:avLst/>
            </a:prstGeom>
            <a:noFill/>
          </p:spPr>
          <p:txBody>
            <a:bodyPr wrap="square" rtlCol="0">
              <a:spAutoFit/>
            </a:bodyPr>
            <a:lstStyle/>
            <a:p>
              <a:pPr algn="ctr"/>
              <a:r>
                <a:rPr lang="en-US" sz="2800" dirty="0" smtClean="0">
                  <a:latin typeface="+mj-lt"/>
                </a:rPr>
                <a:t>Notification of approaching train forwarded to highway traffic signal controller</a:t>
              </a:r>
            </a:p>
          </p:txBody>
        </p:sp>
      </p:grpSp>
      <p:sp>
        <p:nvSpPr>
          <p:cNvPr id="3" name="Half Frame 2"/>
          <p:cNvSpPr/>
          <p:nvPr/>
        </p:nvSpPr>
        <p:spPr>
          <a:xfrm>
            <a:off x="3196280" y="4689509"/>
            <a:ext cx="1371600" cy="1371600"/>
          </a:xfrm>
          <a:prstGeom prst="halfFrame">
            <a:avLst>
              <a:gd name="adj1" fmla="val 0"/>
              <a:gd name="adj2" fmla="val 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10" name="Half Frame 9"/>
          <p:cNvSpPr/>
          <p:nvPr/>
        </p:nvSpPr>
        <p:spPr>
          <a:xfrm rot="16200000">
            <a:off x="3196280" y="2329935"/>
            <a:ext cx="1371600" cy="1371600"/>
          </a:xfrm>
          <a:prstGeom prst="halfFrame">
            <a:avLst>
              <a:gd name="adj1" fmla="val 0"/>
              <a:gd name="adj2" fmla="val 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11" name="Half Frame 10"/>
          <p:cNvSpPr/>
          <p:nvPr/>
        </p:nvSpPr>
        <p:spPr>
          <a:xfrm rot="10800000">
            <a:off x="727278" y="2329934"/>
            <a:ext cx="1371600" cy="1371600"/>
          </a:xfrm>
          <a:prstGeom prst="halfFrame">
            <a:avLst>
              <a:gd name="adj1" fmla="val 0"/>
              <a:gd name="adj2" fmla="val 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12" name="Half Frame 11"/>
          <p:cNvSpPr/>
          <p:nvPr/>
        </p:nvSpPr>
        <p:spPr>
          <a:xfrm rot="5400000">
            <a:off x="727278" y="4689509"/>
            <a:ext cx="1371600" cy="1371600"/>
          </a:xfrm>
          <a:prstGeom prst="halfFrame">
            <a:avLst>
              <a:gd name="adj1" fmla="val 0"/>
              <a:gd name="adj2" fmla="val 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grpSp>
        <p:nvGrpSpPr>
          <p:cNvPr id="83" name="Group 82"/>
          <p:cNvGrpSpPr/>
          <p:nvPr/>
        </p:nvGrpSpPr>
        <p:grpSpPr>
          <a:xfrm>
            <a:off x="2177155" y="3032670"/>
            <a:ext cx="470424" cy="313267"/>
            <a:chOff x="4005954" y="3351235"/>
            <a:chExt cx="470424" cy="313267"/>
          </a:xfrm>
        </p:grpSpPr>
        <p:sp>
          <p:nvSpPr>
            <p:cNvPr id="16" name="Bent Arrow 15"/>
            <p:cNvSpPr/>
            <p:nvPr/>
          </p:nvSpPr>
          <p:spPr>
            <a:xfrm flipV="1">
              <a:off x="4240530" y="3351236"/>
              <a:ext cx="235848" cy="313266"/>
            </a:xfrm>
            <a:prstGeom prst="bentArrow">
              <a:avLst>
                <a:gd name="adj1" fmla="val 31058"/>
                <a:gd name="adj2" fmla="val 31563"/>
                <a:gd name="adj3" fmla="val 25000"/>
                <a:gd name="adj4" fmla="val 43750"/>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Right Arrow 19"/>
            <p:cNvSpPr/>
            <p:nvPr/>
          </p:nvSpPr>
          <p:spPr>
            <a:xfrm rot="5400000">
              <a:off x="3927903" y="3429286"/>
              <a:ext cx="313267" cy="157165"/>
            </a:xfrm>
            <a:prstGeom prst="rightArrow">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Rectangle 22"/>
          <p:cNvSpPr/>
          <p:nvPr/>
        </p:nvSpPr>
        <p:spPr>
          <a:xfrm>
            <a:off x="727277" y="5459775"/>
            <a:ext cx="3840603" cy="197708"/>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23"/>
          <p:cNvCxnSpPr>
            <a:stCxn id="23" idx="0"/>
            <a:endCxn id="23" idx="2"/>
          </p:cNvCxnSpPr>
          <p:nvPr/>
        </p:nvCxnSpPr>
        <p:spPr>
          <a:xfrm>
            <a:off x="2647579" y="5459775"/>
            <a:ext cx="0" cy="1977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2805800" y="5457229"/>
            <a:ext cx="0" cy="1977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2962963" y="5457229"/>
            <a:ext cx="0" cy="1977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3120132" y="5457229"/>
            <a:ext cx="0" cy="1977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3277295" y="5457229"/>
            <a:ext cx="0" cy="1977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3434460" y="5460923"/>
            <a:ext cx="0" cy="1977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3591623" y="5460923"/>
            <a:ext cx="0" cy="1977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3748792" y="5460923"/>
            <a:ext cx="0" cy="1977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3905955" y="5460923"/>
            <a:ext cx="0" cy="1977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4063120" y="5460915"/>
            <a:ext cx="0" cy="1977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4220289" y="5460915"/>
            <a:ext cx="0" cy="1977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4377452" y="5460915"/>
            <a:ext cx="0" cy="1977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918779" y="5459773"/>
            <a:ext cx="0" cy="1977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1077000" y="5457227"/>
            <a:ext cx="0" cy="1977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1234163" y="5457227"/>
            <a:ext cx="0" cy="1977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1391332" y="5457227"/>
            <a:ext cx="0" cy="1977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1548495" y="5457227"/>
            <a:ext cx="0" cy="1977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1705660" y="5460921"/>
            <a:ext cx="0" cy="1977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1862823" y="5460921"/>
            <a:ext cx="0" cy="1977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2019992" y="5460921"/>
            <a:ext cx="0" cy="1977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2177155" y="5460921"/>
            <a:ext cx="0" cy="1977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2334320" y="5460913"/>
            <a:ext cx="0" cy="1977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2491489" y="5460913"/>
            <a:ext cx="0" cy="1977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87" name="Group 86"/>
          <p:cNvGrpSpPr/>
          <p:nvPr/>
        </p:nvGrpSpPr>
        <p:grpSpPr>
          <a:xfrm rot="10800000">
            <a:off x="2647578" y="5035578"/>
            <a:ext cx="470424" cy="313267"/>
            <a:chOff x="4005954" y="3351235"/>
            <a:chExt cx="470424" cy="313267"/>
          </a:xfrm>
          <a:solidFill>
            <a:srgbClr val="00B050"/>
          </a:solidFill>
        </p:grpSpPr>
        <p:sp>
          <p:nvSpPr>
            <p:cNvPr id="88" name="Bent Arrow 87"/>
            <p:cNvSpPr/>
            <p:nvPr/>
          </p:nvSpPr>
          <p:spPr>
            <a:xfrm flipV="1">
              <a:off x="4240530" y="3351236"/>
              <a:ext cx="235848" cy="313266"/>
            </a:xfrm>
            <a:prstGeom prst="bentArrow">
              <a:avLst>
                <a:gd name="adj1" fmla="val 31058"/>
                <a:gd name="adj2" fmla="val 31563"/>
                <a:gd name="adj3" fmla="val 25000"/>
                <a:gd name="adj4" fmla="val 43750"/>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9" name="Right Arrow 88"/>
            <p:cNvSpPr/>
            <p:nvPr/>
          </p:nvSpPr>
          <p:spPr>
            <a:xfrm rot="5400000">
              <a:off x="3927903" y="3429286"/>
              <a:ext cx="313267" cy="157165"/>
            </a:xfrm>
            <a:prstGeom prst="rightArrow">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rot="5400000">
            <a:off x="3481930" y="3855577"/>
            <a:ext cx="470424" cy="313267"/>
            <a:chOff x="4005954" y="3351235"/>
            <a:chExt cx="470424" cy="313267"/>
          </a:xfrm>
        </p:grpSpPr>
        <p:sp>
          <p:nvSpPr>
            <p:cNvPr id="91" name="Bent Arrow 90"/>
            <p:cNvSpPr/>
            <p:nvPr/>
          </p:nvSpPr>
          <p:spPr>
            <a:xfrm flipV="1">
              <a:off x="4240530" y="3351236"/>
              <a:ext cx="235848" cy="313266"/>
            </a:xfrm>
            <a:prstGeom prst="bentArrow">
              <a:avLst>
                <a:gd name="adj1" fmla="val 31058"/>
                <a:gd name="adj2" fmla="val 31563"/>
                <a:gd name="adj3" fmla="val 25000"/>
                <a:gd name="adj4" fmla="val 43750"/>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2" name="Right Arrow 91"/>
            <p:cNvSpPr/>
            <p:nvPr/>
          </p:nvSpPr>
          <p:spPr>
            <a:xfrm rot="5400000">
              <a:off x="3927903" y="3429286"/>
              <a:ext cx="313267" cy="157165"/>
            </a:xfrm>
            <a:prstGeom prst="rightArrow">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TextBox 93"/>
          <p:cNvSpPr txBox="1"/>
          <p:nvPr/>
        </p:nvSpPr>
        <p:spPr>
          <a:xfrm>
            <a:off x="5272670" y="3121969"/>
            <a:ext cx="3369733" cy="2031325"/>
          </a:xfrm>
          <a:prstGeom prst="rect">
            <a:avLst/>
          </a:prstGeom>
          <a:noFill/>
        </p:spPr>
        <p:txBody>
          <a:bodyPr wrap="square" rtlCol="0">
            <a:spAutoFit/>
          </a:bodyPr>
          <a:lstStyle/>
          <a:p>
            <a:pPr marL="342900" indent="-342900">
              <a:buFont typeface="+mj-lt"/>
              <a:buAutoNum type="arabicPeriod"/>
            </a:pPr>
            <a:r>
              <a:rPr lang="en-US" dirty="0" smtClean="0">
                <a:latin typeface="+mj-lt"/>
              </a:rPr>
              <a:t>Terminate red phases and associated </a:t>
            </a:r>
            <a:r>
              <a:rPr lang="en-US" dirty="0" err="1" smtClean="0">
                <a:latin typeface="+mj-lt"/>
              </a:rPr>
              <a:t>ped</a:t>
            </a:r>
            <a:r>
              <a:rPr lang="en-US" dirty="0" smtClean="0">
                <a:latin typeface="+mj-lt"/>
              </a:rPr>
              <a:t> movements</a:t>
            </a:r>
          </a:p>
          <a:p>
            <a:pPr marL="342900" indent="-342900">
              <a:buFont typeface="+mj-lt"/>
              <a:buAutoNum type="arabicPeriod"/>
            </a:pPr>
            <a:r>
              <a:rPr lang="en-US" dirty="0" smtClean="0">
                <a:latin typeface="+mj-lt"/>
              </a:rPr>
              <a:t>Bring up green phases and hold until gates are down</a:t>
            </a:r>
          </a:p>
          <a:p>
            <a:pPr marL="342900" indent="-342900">
              <a:buFont typeface="+mj-lt"/>
              <a:buAutoNum type="arabicPeriod"/>
            </a:pPr>
            <a:r>
              <a:rPr lang="en-US" dirty="0" smtClean="0">
                <a:latin typeface="+mj-lt"/>
              </a:rPr>
              <a:t>Allow only phases that do not conflict with crossing until preemption ends</a:t>
            </a:r>
            <a:endParaRPr lang="en-US" dirty="0">
              <a:latin typeface="+mj-lt"/>
            </a:endParaRPr>
          </a:p>
        </p:txBody>
      </p:sp>
      <p:sp>
        <p:nvSpPr>
          <p:cNvPr id="108" name="TextBox 107"/>
          <p:cNvSpPr txBox="1"/>
          <p:nvPr/>
        </p:nvSpPr>
        <p:spPr>
          <a:xfrm>
            <a:off x="3334000" y="4813032"/>
            <a:ext cx="1527659" cy="523220"/>
          </a:xfrm>
          <a:prstGeom prst="rect">
            <a:avLst/>
          </a:prstGeom>
          <a:solidFill>
            <a:schemeClr val="accent6">
              <a:lumMod val="20000"/>
              <a:lumOff val="80000"/>
            </a:schemeClr>
          </a:solidFill>
        </p:spPr>
        <p:txBody>
          <a:bodyPr wrap="square" rtlCol="0">
            <a:spAutoFit/>
          </a:bodyPr>
          <a:lstStyle/>
          <a:p>
            <a:pPr algn="r"/>
            <a:r>
              <a:rPr lang="en-US" sz="2800" dirty="0" smtClean="0">
                <a:latin typeface="Rockwell" panose="02060603020205020403" pitchFamily="18" charset="0"/>
              </a:rPr>
              <a:t>&lt;200 </a:t>
            </a:r>
            <a:r>
              <a:rPr lang="en-US" sz="2800" dirty="0" err="1" smtClean="0">
                <a:latin typeface="Rockwell" panose="02060603020205020403" pitchFamily="18" charset="0"/>
              </a:rPr>
              <a:t>ft</a:t>
            </a:r>
            <a:endParaRPr lang="en-US" sz="2800" dirty="0">
              <a:latin typeface="Rockwell" panose="02060603020205020403" pitchFamily="18" charset="0"/>
            </a:endParaRPr>
          </a:p>
        </p:txBody>
      </p:sp>
      <p:sp>
        <p:nvSpPr>
          <p:cNvPr id="109" name="TextBox 108"/>
          <p:cNvSpPr txBox="1"/>
          <p:nvPr/>
        </p:nvSpPr>
        <p:spPr>
          <a:xfrm>
            <a:off x="5340403" y="2429305"/>
            <a:ext cx="3231880" cy="461665"/>
          </a:xfrm>
          <a:prstGeom prst="rect">
            <a:avLst/>
          </a:prstGeom>
          <a:solidFill>
            <a:schemeClr val="accent6">
              <a:lumMod val="20000"/>
              <a:lumOff val="80000"/>
            </a:schemeClr>
          </a:solidFill>
        </p:spPr>
        <p:txBody>
          <a:bodyPr wrap="square" rtlCol="0">
            <a:spAutoFit/>
          </a:bodyPr>
          <a:lstStyle/>
          <a:p>
            <a:pPr algn="ctr"/>
            <a:r>
              <a:rPr lang="en-US" sz="2400" dirty="0" smtClean="0">
                <a:latin typeface="+mj-lt"/>
              </a:rPr>
              <a:t>Interconnected crossing</a:t>
            </a:r>
            <a:endParaRPr lang="en-US" sz="2400" dirty="0">
              <a:latin typeface="+mj-lt"/>
            </a:endParaRPr>
          </a:p>
        </p:txBody>
      </p:sp>
      <p:cxnSp>
        <p:nvCxnSpPr>
          <p:cNvPr id="110" name="Straight Arrow Connector 109"/>
          <p:cNvCxnSpPr/>
          <p:nvPr/>
        </p:nvCxnSpPr>
        <p:spPr>
          <a:xfrm>
            <a:off x="3511027" y="4843558"/>
            <a:ext cx="0" cy="448648"/>
          </a:xfrm>
          <a:prstGeom prst="straightConnector1">
            <a:avLst/>
          </a:prstGeom>
          <a:ln w="38100">
            <a:solidFill>
              <a:srgbClr val="0070C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5340403" y="3025851"/>
            <a:ext cx="32318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Slide Number Placeholder 12"/>
          <p:cNvSpPr>
            <a:spLocks noGrp="1"/>
          </p:cNvSpPr>
          <p:nvPr>
            <p:ph type="sldNum" sz="quarter" idx="12"/>
          </p:nvPr>
        </p:nvSpPr>
        <p:spPr/>
        <p:txBody>
          <a:bodyPr/>
          <a:lstStyle/>
          <a:p>
            <a:fld id="{0AC18CFA-7598-43EB-B330-793B67118580}" type="slidenum">
              <a:rPr lang="en-US" smtClean="0"/>
              <a:t>2</a:t>
            </a:fld>
            <a:endParaRPr lang="en-US"/>
          </a:p>
        </p:txBody>
      </p:sp>
    </p:spTree>
    <p:extLst>
      <p:ext uri="{BB962C8B-B14F-4D97-AF65-F5344CB8AC3E}">
        <p14:creationId xmlns:p14="http://schemas.microsoft.com/office/powerpoint/2010/main" val="373442418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2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94">
                                            <p:txEl>
                                              <p:pRg st="0" end="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94">
                                            <p:txEl>
                                              <p:pRg st="1" end="1"/>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94">
                                            <p:txEl>
                                              <p:pRg st="2" end="2"/>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08"/>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 grpId="0" animBg="1"/>
      <p:bldP spid="10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182" name="Straight Connector 7181"/>
          <p:cNvCxnSpPr>
            <a:stCxn id="7173" idx="0"/>
          </p:cNvCxnSpPr>
          <p:nvPr/>
        </p:nvCxnSpPr>
        <p:spPr>
          <a:xfrm>
            <a:off x="6753675" y="4029800"/>
            <a:ext cx="694843" cy="105725"/>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a:endCxn id="87" idx="0"/>
          </p:cNvCxnSpPr>
          <p:nvPr/>
        </p:nvCxnSpPr>
        <p:spPr>
          <a:xfrm>
            <a:off x="6546067" y="4224911"/>
            <a:ext cx="1070966" cy="158169"/>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flipV="1">
            <a:off x="7453722" y="3972580"/>
            <a:ext cx="2818" cy="16948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0" y="98855"/>
            <a:ext cx="9144000" cy="523220"/>
          </a:xfrm>
          <a:prstGeom prst="rect">
            <a:avLst/>
          </a:prstGeom>
          <a:noFill/>
        </p:spPr>
        <p:txBody>
          <a:bodyPr wrap="square" rtlCol="0">
            <a:spAutoFit/>
          </a:bodyPr>
          <a:lstStyle/>
          <a:p>
            <a:pPr algn="ctr"/>
            <a:r>
              <a:rPr lang="en-US" sz="2800" dirty="0" smtClean="0">
                <a:solidFill>
                  <a:schemeClr val="tx2">
                    <a:lumMod val="50000"/>
                  </a:schemeClr>
                </a:solidFill>
                <a:latin typeface="Rockwell" panose="02060603020205020403" pitchFamily="18" charset="0"/>
              </a:rPr>
              <a:t>Interconnected Crossing Warning Activation Sequence</a:t>
            </a:r>
            <a:endParaRPr lang="en-US" sz="2800" dirty="0">
              <a:solidFill>
                <a:schemeClr val="tx2">
                  <a:lumMod val="50000"/>
                </a:schemeClr>
              </a:solidFill>
              <a:latin typeface="Rockwell" panose="02060603020205020403" pitchFamily="18" charset="0"/>
            </a:endParaRPr>
          </a:p>
        </p:txBody>
      </p:sp>
      <p:pic>
        <p:nvPicPr>
          <p:cNvPr id="5" name="Picture 2" descr="http://static1.squarespace.com/static/539919bde4b0703a28bc78a0/53fbc4e7e4b0431f985a5a7d/53ff7c18e4b08eb2b2f8c7c4/1409252470534/PBOT.jpg"/>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a:stretch/>
        </p:blipFill>
        <p:spPr bwMode="auto">
          <a:xfrm>
            <a:off x="0" y="6298945"/>
            <a:ext cx="1647568" cy="559055"/>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p:cNvGrpSpPr/>
          <p:nvPr/>
        </p:nvGrpSpPr>
        <p:grpSpPr>
          <a:xfrm>
            <a:off x="-76437" y="2635095"/>
            <a:ext cx="9323578" cy="1610888"/>
            <a:chOff x="-496566" y="2651891"/>
            <a:chExt cx="9323578" cy="1610888"/>
          </a:xfrm>
        </p:grpSpPr>
        <p:sp>
          <p:nvSpPr>
            <p:cNvPr id="7" name="Rectangle 6"/>
            <p:cNvSpPr/>
            <p:nvPr/>
          </p:nvSpPr>
          <p:spPr>
            <a:xfrm rot="586469">
              <a:off x="-496566" y="3295417"/>
              <a:ext cx="9323578" cy="196963"/>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flipH="1">
              <a:off x="4535511" y="3354006"/>
              <a:ext cx="33438" cy="1941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4685310" y="3385316"/>
              <a:ext cx="33565" cy="1948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4837710" y="3410716"/>
              <a:ext cx="33565" cy="1948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4990110" y="3439291"/>
              <a:ext cx="33565" cy="1948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5142510" y="3467866"/>
              <a:ext cx="33565" cy="1948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5294910" y="3493266"/>
              <a:ext cx="33565" cy="1948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5447310" y="3518666"/>
              <a:ext cx="33565" cy="1948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5599710" y="3544066"/>
              <a:ext cx="33565" cy="1948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5752110" y="3572641"/>
              <a:ext cx="33565" cy="1948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5904510" y="3601216"/>
              <a:ext cx="33565" cy="1948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6056910" y="3626616"/>
              <a:ext cx="33565" cy="1948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6209310" y="3648841"/>
              <a:ext cx="33565" cy="1948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a:off x="6361710" y="3674241"/>
              <a:ext cx="33565" cy="1948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6514110" y="3702816"/>
              <a:ext cx="33565" cy="1948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6666510" y="3731391"/>
              <a:ext cx="33565" cy="1948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6818910" y="3756791"/>
              <a:ext cx="33565" cy="1948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a:off x="6971310" y="3782191"/>
              <a:ext cx="33565" cy="1948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7123710" y="3807591"/>
              <a:ext cx="33565" cy="1948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7276110" y="3836166"/>
              <a:ext cx="33565" cy="1948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a:off x="7428510" y="3864741"/>
              <a:ext cx="33565" cy="1948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a:off x="7580910" y="3890141"/>
              <a:ext cx="33565" cy="1948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7736485" y="3909191"/>
              <a:ext cx="33565" cy="1948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H="1">
              <a:off x="7888885" y="3934591"/>
              <a:ext cx="33565" cy="1948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8041285" y="3959991"/>
              <a:ext cx="33565" cy="1948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a:off x="8193685" y="3985391"/>
              <a:ext cx="33565" cy="1948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H="1">
              <a:off x="8346085" y="4013966"/>
              <a:ext cx="33565" cy="1948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8498485" y="4042541"/>
              <a:ext cx="33565" cy="1948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H="1">
              <a:off x="8650885" y="4067941"/>
              <a:ext cx="33565" cy="1948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H="1">
              <a:off x="414935" y="2651891"/>
              <a:ext cx="33565" cy="1948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567335" y="2674116"/>
              <a:ext cx="33565" cy="1948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H="1">
              <a:off x="719735" y="2699516"/>
              <a:ext cx="33565" cy="1948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H="1">
              <a:off x="872135" y="2728091"/>
              <a:ext cx="33565" cy="1948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a:off x="1024535" y="2756666"/>
              <a:ext cx="33565" cy="1948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H="1">
              <a:off x="1176935" y="2782066"/>
              <a:ext cx="33565" cy="1948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H="1">
              <a:off x="1329335" y="2807466"/>
              <a:ext cx="33565" cy="1948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H="1">
              <a:off x="1481735" y="2832866"/>
              <a:ext cx="33565" cy="1948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H="1">
              <a:off x="1634135" y="2861441"/>
              <a:ext cx="33565" cy="1948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H="1">
              <a:off x="1786535" y="2890016"/>
              <a:ext cx="33565" cy="1948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H="1">
              <a:off x="1938935" y="2915416"/>
              <a:ext cx="33565" cy="1948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H="1">
              <a:off x="2091335" y="2937641"/>
              <a:ext cx="33565" cy="1948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H="1">
              <a:off x="2243735" y="2963041"/>
              <a:ext cx="33565" cy="1948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flipH="1">
              <a:off x="2396135" y="2991616"/>
              <a:ext cx="33565" cy="1948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a:off x="2548535" y="3020191"/>
              <a:ext cx="33565" cy="1948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H="1">
              <a:off x="2700935" y="3045591"/>
              <a:ext cx="33565" cy="1948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flipH="1">
              <a:off x="2853335" y="3070991"/>
              <a:ext cx="33565" cy="1948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a:off x="3005735" y="3096391"/>
              <a:ext cx="33565" cy="1948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H="1">
              <a:off x="3158135" y="3124966"/>
              <a:ext cx="33565" cy="1948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flipH="1">
              <a:off x="3310535" y="3153541"/>
              <a:ext cx="33565" cy="1948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flipH="1">
              <a:off x="3462935" y="3178941"/>
              <a:ext cx="33565" cy="1948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flipH="1">
              <a:off x="3618510" y="3197991"/>
              <a:ext cx="33565" cy="1948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flipH="1">
              <a:off x="3770910" y="3223391"/>
              <a:ext cx="33565" cy="1948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H="1">
              <a:off x="3923310" y="3248791"/>
              <a:ext cx="33565" cy="1948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flipH="1">
              <a:off x="4075710" y="3274191"/>
              <a:ext cx="33565" cy="1948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H="1">
              <a:off x="4228110" y="3302766"/>
              <a:ext cx="33565" cy="1948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4380510" y="3331341"/>
              <a:ext cx="33565" cy="1948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7169" name="Straight Connector 7168"/>
          <p:cNvCxnSpPr>
            <a:endCxn id="7174" idx="2"/>
          </p:cNvCxnSpPr>
          <p:nvPr/>
        </p:nvCxnSpPr>
        <p:spPr>
          <a:xfrm>
            <a:off x="0" y="3071077"/>
            <a:ext cx="6232342" cy="114365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a:endCxn id="90" idx="0"/>
          </p:cNvCxnSpPr>
          <p:nvPr/>
        </p:nvCxnSpPr>
        <p:spPr>
          <a:xfrm>
            <a:off x="-25484" y="3577751"/>
            <a:ext cx="6240489" cy="11108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a:stCxn id="88" idx="0"/>
          </p:cNvCxnSpPr>
          <p:nvPr/>
        </p:nvCxnSpPr>
        <p:spPr>
          <a:xfrm>
            <a:off x="7811911" y="4467168"/>
            <a:ext cx="1332088" cy="22144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a:stCxn id="91" idx="2"/>
          </p:cNvCxnSpPr>
          <p:nvPr/>
        </p:nvCxnSpPr>
        <p:spPr>
          <a:xfrm>
            <a:off x="7498803" y="4944214"/>
            <a:ext cx="1645196" cy="27125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173" name="Arc 7172"/>
          <p:cNvSpPr/>
          <p:nvPr/>
        </p:nvSpPr>
        <p:spPr>
          <a:xfrm rot="6553137">
            <a:off x="6086475" y="3543675"/>
            <a:ext cx="643700" cy="731466"/>
          </a:xfrm>
          <a:prstGeom prst="arc">
            <a:avLst>
              <a:gd name="adj1" fmla="val 16200000"/>
              <a:gd name="adj2" fmla="val 20256747"/>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174" name="Arc 7173"/>
          <p:cNvSpPr/>
          <p:nvPr/>
        </p:nvSpPr>
        <p:spPr>
          <a:xfrm rot="10800000">
            <a:off x="5800884" y="3415855"/>
            <a:ext cx="1252664" cy="819203"/>
          </a:xfrm>
          <a:prstGeom prst="arc">
            <a:avLst>
              <a:gd name="adj1" fmla="val 16200000"/>
              <a:gd name="adj2" fmla="val 17795587"/>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5" name="Arc 84"/>
          <p:cNvSpPr/>
          <p:nvPr/>
        </p:nvSpPr>
        <p:spPr>
          <a:xfrm rot="5738537">
            <a:off x="5775304" y="3344450"/>
            <a:ext cx="1252664" cy="819203"/>
          </a:xfrm>
          <a:prstGeom prst="arc">
            <a:avLst>
              <a:gd name="adj1" fmla="val 16729589"/>
              <a:gd name="adj2" fmla="val 18155347"/>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7" name="Arc 86"/>
          <p:cNvSpPr/>
          <p:nvPr/>
        </p:nvSpPr>
        <p:spPr>
          <a:xfrm rot="11846084">
            <a:off x="7455902" y="3690179"/>
            <a:ext cx="643700" cy="731466"/>
          </a:xfrm>
          <a:prstGeom prst="arc">
            <a:avLst>
              <a:gd name="adj1" fmla="val 16723656"/>
              <a:gd name="adj2" fmla="val 20256747"/>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8" name="Arc 87"/>
          <p:cNvSpPr/>
          <p:nvPr/>
        </p:nvSpPr>
        <p:spPr>
          <a:xfrm rot="11588977">
            <a:off x="7339903" y="3675141"/>
            <a:ext cx="1252664" cy="819203"/>
          </a:xfrm>
          <a:prstGeom prst="arc">
            <a:avLst>
              <a:gd name="adj1" fmla="val 16729589"/>
              <a:gd name="adj2" fmla="val 18465057"/>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0" name="Arc 89"/>
          <p:cNvSpPr/>
          <p:nvPr/>
        </p:nvSpPr>
        <p:spPr>
          <a:xfrm rot="1503390">
            <a:off x="5706670" y="4654194"/>
            <a:ext cx="706887" cy="731466"/>
          </a:xfrm>
          <a:prstGeom prst="arc">
            <a:avLst>
              <a:gd name="adj1" fmla="val 16200000"/>
              <a:gd name="adj2" fmla="val 20256747"/>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1" name="Arc 90"/>
          <p:cNvSpPr/>
          <p:nvPr/>
        </p:nvSpPr>
        <p:spPr>
          <a:xfrm rot="17875468">
            <a:off x="7111092" y="4931974"/>
            <a:ext cx="706887" cy="731466"/>
          </a:xfrm>
          <a:prstGeom prst="arc">
            <a:avLst>
              <a:gd name="adj1" fmla="val 16200000"/>
              <a:gd name="adj2" fmla="val 20256747"/>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93" name="Straight Connector 92"/>
          <p:cNvCxnSpPr>
            <a:endCxn id="90" idx="2"/>
          </p:cNvCxnSpPr>
          <p:nvPr/>
        </p:nvCxnSpPr>
        <p:spPr>
          <a:xfrm flipV="1">
            <a:off x="6109729" y="5036464"/>
            <a:ext cx="305149" cy="9689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a:endCxn id="91" idx="0"/>
          </p:cNvCxnSpPr>
          <p:nvPr/>
        </p:nvCxnSpPr>
        <p:spPr>
          <a:xfrm flipV="1">
            <a:off x="6822683" y="5126432"/>
            <a:ext cx="318703" cy="9272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flipV="1">
            <a:off x="7490233" y="1896934"/>
            <a:ext cx="356063" cy="187758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flipV="1">
            <a:off x="6820991" y="1745069"/>
            <a:ext cx="359859" cy="191432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7199" name="Group 7198"/>
          <p:cNvGrpSpPr/>
          <p:nvPr/>
        </p:nvGrpSpPr>
        <p:grpSpPr>
          <a:xfrm>
            <a:off x="6652578" y="3184459"/>
            <a:ext cx="288018" cy="452030"/>
            <a:chOff x="4054032" y="2841211"/>
            <a:chExt cx="288018" cy="452030"/>
          </a:xfrm>
        </p:grpSpPr>
        <p:sp>
          <p:nvSpPr>
            <p:cNvPr id="135" name="Oval 134"/>
            <p:cNvSpPr/>
            <p:nvPr/>
          </p:nvSpPr>
          <p:spPr>
            <a:xfrm>
              <a:off x="4115553" y="3117610"/>
              <a:ext cx="49145" cy="45719"/>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Oval 135"/>
            <p:cNvSpPr/>
            <p:nvPr/>
          </p:nvSpPr>
          <p:spPr>
            <a:xfrm>
              <a:off x="4232842" y="3114434"/>
              <a:ext cx="49145" cy="45719"/>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198" name="Straight Connector 7197"/>
            <p:cNvCxnSpPr/>
            <p:nvPr/>
          </p:nvCxnSpPr>
          <p:spPr>
            <a:xfrm>
              <a:off x="4199892" y="3022949"/>
              <a:ext cx="12343" cy="27029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7196" name="Group 7195"/>
            <p:cNvGrpSpPr/>
            <p:nvPr/>
          </p:nvGrpSpPr>
          <p:grpSpPr>
            <a:xfrm>
              <a:off x="4054032" y="2841211"/>
              <a:ext cx="288018" cy="288018"/>
              <a:chOff x="4091100" y="2684108"/>
              <a:chExt cx="288018" cy="288018"/>
            </a:xfrm>
          </p:grpSpPr>
          <p:sp>
            <p:nvSpPr>
              <p:cNvPr id="7195" name="Rectangle 7194"/>
              <p:cNvSpPr/>
              <p:nvPr/>
            </p:nvSpPr>
            <p:spPr>
              <a:xfrm rot="2700000">
                <a:off x="4092492" y="2803048"/>
                <a:ext cx="288018" cy="5013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Rectangle 132"/>
              <p:cNvSpPr/>
              <p:nvPr/>
            </p:nvSpPr>
            <p:spPr>
              <a:xfrm rot="8100000">
                <a:off x="4091100" y="2804001"/>
                <a:ext cx="288018" cy="5013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40" name="Group 139"/>
          <p:cNvGrpSpPr/>
          <p:nvPr/>
        </p:nvGrpSpPr>
        <p:grpSpPr>
          <a:xfrm>
            <a:off x="7414718" y="3895274"/>
            <a:ext cx="288018" cy="452030"/>
            <a:chOff x="4054032" y="2841211"/>
            <a:chExt cx="288018" cy="452030"/>
          </a:xfrm>
        </p:grpSpPr>
        <p:sp>
          <p:nvSpPr>
            <p:cNvPr id="141" name="Oval 140"/>
            <p:cNvSpPr/>
            <p:nvPr/>
          </p:nvSpPr>
          <p:spPr>
            <a:xfrm>
              <a:off x="4115553" y="3117610"/>
              <a:ext cx="49145" cy="45719"/>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p:cNvSpPr/>
            <p:nvPr/>
          </p:nvSpPr>
          <p:spPr>
            <a:xfrm>
              <a:off x="4232842" y="3114434"/>
              <a:ext cx="49145" cy="45719"/>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3" name="Straight Connector 142"/>
            <p:cNvCxnSpPr/>
            <p:nvPr/>
          </p:nvCxnSpPr>
          <p:spPr>
            <a:xfrm>
              <a:off x="4199892" y="3022949"/>
              <a:ext cx="12343" cy="27029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44" name="Group 143"/>
            <p:cNvGrpSpPr/>
            <p:nvPr/>
          </p:nvGrpSpPr>
          <p:grpSpPr>
            <a:xfrm>
              <a:off x="4054032" y="2841211"/>
              <a:ext cx="288018" cy="288018"/>
              <a:chOff x="4091100" y="2684108"/>
              <a:chExt cx="288018" cy="288018"/>
            </a:xfrm>
          </p:grpSpPr>
          <p:sp>
            <p:nvSpPr>
              <p:cNvPr id="145" name="Rectangle 144"/>
              <p:cNvSpPr/>
              <p:nvPr/>
            </p:nvSpPr>
            <p:spPr>
              <a:xfrm rot="2700000">
                <a:off x="4092492" y="2803048"/>
                <a:ext cx="288018" cy="5013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ectangle 145"/>
              <p:cNvSpPr/>
              <p:nvPr/>
            </p:nvSpPr>
            <p:spPr>
              <a:xfrm rot="8100000">
                <a:off x="4091100" y="2804001"/>
                <a:ext cx="288018" cy="5013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cxnSp>
        <p:nvCxnSpPr>
          <p:cNvPr id="201" name="Straight Connector 200"/>
          <p:cNvCxnSpPr/>
          <p:nvPr/>
        </p:nvCxnSpPr>
        <p:spPr>
          <a:xfrm flipH="1">
            <a:off x="61613" y="2500553"/>
            <a:ext cx="33565" cy="1948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p:cNvCxnSpPr/>
          <p:nvPr/>
        </p:nvCxnSpPr>
        <p:spPr>
          <a:xfrm flipH="1">
            <a:off x="214013" y="2534191"/>
            <a:ext cx="33565" cy="1948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p:cNvCxnSpPr/>
          <p:nvPr/>
        </p:nvCxnSpPr>
        <p:spPr>
          <a:xfrm flipH="1">
            <a:off x="366413" y="2562766"/>
            <a:ext cx="33565" cy="1948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p:cNvCxnSpPr/>
          <p:nvPr/>
        </p:nvCxnSpPr>
        <p:spPr>
          <a:xfrm flipH="1">
            <a:off x="518813" y="2588166"/>
            <a:ext cx="33565" cy="1948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a:xfrm flipH="1">
            <a:off x="671213" y="2613566"/>
            <a:ext cx="33565" cy="1948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8" name="Group 27"/>
          <p:cNvGrpSpPr/>
          <p:nvPr/>
        </p:nvGrpSpPr>
        <p:grpSpPr>
          <a:xfrm>
            <a:off x="558820" y="745387"/>
            <a:ext cx="369332" cy="1822105"/>
            <a:chOff x="558820" y="745387"/>
            <a:chExt cx="369332" cy="1822105"/>
          </a:xfrm>
        </p:grpSpPr>
        <p:sp>
          <p:nvSpPr>
            <p:cNvPr id="19" name="Left Arrow Callout 18"/>
            <p:cNvSpPr/>
            <p:nvPr/>
          </p:nvSpPr>
          <p:spPr>
            <a:xfrm rot="16810761">
              <a:off x="-155532" y="1553870"/>
              <a:ext cx="1730682" cy="296562"/>
            </a:xfrm>
            <a:prstGeom prst="leftArrowCallout">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rot="16800000">
              <a:off x="82937" y="1221270"/>
              <a:ext cx="1321097" cy="369332"/>
            </a:xfrm>
            <a:prstGeom prst="rect">
              <a:avLst/>
            </a:prstGeom>
            <a:noFill/>
          </p:spPr>
          <p:txBody>
            <a:bodyPr wrap="square" rtlCol="0">
              <a:spAutoFit/>
            </a:bodyPr>
            <a:lstStyle/>
            <a:p>
              <a:pPr algn="ctr"/>
              <a:r>
                <a:rPr lang="en-US" dirty="0" err="1" smtClean="0">
                  <a:latin typeface="Rockwell" panose="02060603020205020403" pitchFamily="18" charset="0"/>
                </a:rPr>
                <a:t>Ped</a:t>
              </a:r>
              <a:r>
                <a:rPr lang="en-US" dirty="0" smtClean="0">
                  <a:latin typeface="Rockwell" panose="02060603020205020403" pitchFamily="18" charset="0"/>
                </a:rPr>
                <a:t> Clear</a:t>
              </a:r>
              <a:endParaRPr lang="en-US" dirty="0">
                <a:latin typeface="Rockwell" panose="02060603020205020403" pitchFamily="18" charset="0"/>
              </a:endParaRPr>
            </a:p>
          </p:txBody>
        </p:sp>
      </p:grpSp>
      <p:grpSp>
        <p:nvGrpSpPr>
          <p:cNvPr id="7168" name="Group 7167"/>
          <p:cNvGrpSpPr/>
          <p:nvPr/>
        </p:nvGrpSpPr>
        <p:grpSpPr>
          <a:xfrm>
            <a:off x="1666092" y="739180"/>
            <a:ext cx="646331" cy="2059165"/>
            <a:chOff x="1666092" y="739180"/>
            <a:chExt cx="646331" cy="2059165"/>
          </a:xfrm>
        </p:grpSpPr>
        <p:sp>
          <p:nvSpPr>
            <p:cNvPr id="206" name="Left Arrow Callout 205"/>
            <p:cNvSpPr/>
            <p:nvPr/>
          </p:nvSpPr>
          <p:spPr>
            <a:xfrm rot="16810761">
              <a:off x="982380" y="1496742"/>
              <a:ext cx="1991521" cy="611685"/>
            </a:xfrm>
            <a:prstGeom prst="leftArrowCallout">
              <a:avLst>
                <a:gd name="adj1" fmla="val 13919"/>
                <a:gd name="adj2" fmla="val 12594"/>
                <a:gd name="adj3" fmla="val 15585"/>
                <a:gd name="adj4" fmla="val 72173"/>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TextBox 206"/>
            <p:cNvSpPr txBox="1"/>
            <p:nvPr/>
          </p:nvSpPr>
          <p:spPr>
            <a:xfrm rot="16800000">
              <a:off x="1199313" y="1205959"/>
              <a:ext cx="1579889" cy="646331"/>
            </a:xfrm>
            <a:prstGeom prst="rect">
              <a:avLst/>
            </a:prstGeom>
            <a:noFill/>
          </p:spPr>
          <p:txBody>
            <a:bodyPr wrap="square" rtlCol="0">
              <a:spAutoFit/>
            </a:bodyPr>
            <a:lstStyle/>
            <a:p>
              <a:pPr algn="ctr"/>
              <a:r>
                <a:rPr lang="en-US" dirty="0" err="1" smtClean="0">
                  <a:latin typeface="Rockwell" panose="02060603020205020403" pitchFamily="18" charset="0"/>
                </a:rPr>
                <a:t>Veh</a:t>
              </a:r>
              <a:r>
                <a:rPr lang="en-US" dirty="0" smtClean="0">
                  <a:latin typeface="Rockwell" panose="02060603020205020403" pitchFamily="18" charset="0"/>
                </a:rPr>
                <a:t> Advance Preemption</a:t>
              </a:r>
              <a:endParaRPr lang="en-US" dirty="0">
                <a:latin typeface="Rockwell" panose="02060603020205020403" pitchFamily="18" charset="0"/>
              </a:endParaRPr>
            </a:p>
          </p:txBody>
        </p:sp>
      </p:grpSp>
      <p:grpSp>
        <p:nvGrpSpPr>
          <p:cNvPr id="7171" name="Group 7170"/>
          <p:cNvGrpSpPr/>
          <p:nvPr/>
        </p:nvGrpSpPr>
        <p:grpSpPr>
          <a:xfrm>
            <a:off x="5499381" y="1314399"/>
            <a:ext cx="372032" cy="2113568"/>
            <a:chOff x="5499381" y="1314399"/>
            <a:chExt cx="372032" cy="2113568"/>
          </a:xfrm>
        </p:grpSpPr>
        <p:sp>
          <p:nvSpPr>
            <p:cNvPr id="210" name="Left Arrow Callout 209"/>
            <p:cNvSpPr/>
            <p:nvPr/>
          </p:nvSpPr>
          <p:spPr>
            <a:xfrm rot="16810761">
              <a:off x="4621516" y="2253540"/>
              <a:ext cx="2052292" cy="296562"/>
            </a:xfrm>
            <a:prstGeom prst="leftArrowCallout">
              <a:avLst>
                <a:gd name="adj1" fmla="val 25000"/>
                <a:gd name="adj2" fmla="val 25000"/>
                <a:gd name="adj3" fmla="val 25000"/>
                <a:gd name="adj4" fmla="val 69275"/>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TextBox 210"/>
            <p:cNvSpPr txBox="1"/>
            <p:nvPr/>
          </p:nvSpPr>
          <p:spPr>
            <a:xfrm rot="16800000">
              <a:off x="4926283" y="1890197"/>
              <a:ext cx="1520928" cy="369332"/>
            </a:xfrm>
            <a:prstGeom prst="rect">
              <a:avLst/>
            </a:prstGeom>
            <a:noFill/>
          </p:spPr>
          <p:txBody>
            <a:bodyPr wrap="square" rtlCol="0">
              <a:spAutoFit/>
            </a:bodyPr>
            <a:lstStyle/>
            <a:p>
              <a:pPr algn="ctr"/>
              <a:r>
                <a:rPr lang="en-US" dirty="0" smtClean="0">
                  <a:latin typeface="Rockwell" panose="02060603020205020403" pitchFamily="18" charset="0"/>
                </a:rPr>
                <a:t>Gates Down</a:t>
              </a:r>
              <a:endParaRPr lang="en-US" dirty="0">
                <a:latin typeface="Rockwell" panose="02060603020205020403" pitchFamily="18" charset="0"/>
              </a:endParaRPr>
            </a:p>
          </p:txBody>
        </p:sp>
      </p:grpSp>
      <p:sp>
        <p:nvSpPr>
          <p:cNvPr id="3" name="TextBox 2"/>
          <p:cNvSpPr txBox="1"/>
          <p:nvPr/>
        </p:nvSpPr>
        <p:spPr>
          <a:xfrm>
            <a:off x="366413" y="4838414"/>
            <a:ext cx="4467791" cy="923330"/>
          </a:xfrm>
          <a:prstGeom prst="rect">
            <a:avLst/>
          </a:prstGeom>
          <a:solidFill>
            <a:schemeClr val="accent6">
              <a:lumMod val="40000"/>
              <a:lumOff val="60000"/>
            </a:schemeClr>
          </a:solidFill>
          <a:ln w="12700">
            <a:solidFill>
              <a:schemeClr val="tx1"/>
            </a:solidFill>
          </a:ln>
        </p:spPr>
        <p:txBody>
          <a:bodyPr wrap="square" rtlCol="0">
            <a:spAutoFit/>
          </a:bodyPr>
          <a:lstStyle/>
          <a:p>
            <a:r>
              <a:rPr lang="en-US" dirty="0" smtClean="0">
                <a:latin typeface="+mj-lt"/>
              </a:rPr>
              <a:t>“Island Circuit”</a:t>
            </a:r>
          </a:p>
          <a:p>
            <a:pPr marL="457200" indent="-285750">
              <a:buFont typeface="Arial" panose="020B0604020202020204" pitchFamily="34" charset="0"/>
              <a:buChar char="•"/>
            </a:pPr>
            <a:r>
              <a:rPr lang="en-US" dirty="0" smtClean="0">
                <a:latin typeface="+mj-lt"/>
              </a:rPr>
              <a:t>Already collected by UPRR</a:t>
            </a:r>
          </a:p>
          <a:p>
            <a:pPr marL="457200" indent="-285750">
              <a:buFont typeface="Arial" panose="020B0604020202020204" pitchFamily="34" charset="0"/>
              <a:buChar char="•"/>
            </a:pPr>
            <a:r>
              <a:rPr lang="en-US" dirty="0" smtClean="0">
                <a:latin typeface="+mj-lt"/>
              </a:rPr>
              <a:t>Integrated into traffic controller event log</a:t>
            </a:r>
            <a:endParaRPr lang="en-US" dirty="0">
              <a:latin typeface="+mj-lt"/>
            </a:endParaRPr>
          </a:p>
        </p:txBody>
      </p:sp>
      <p:pic>
        <p:nvPicPr>
          <p:cNvPr id="2050" name="Picture 2" descr="http://images.clipartpanda.com/clipart-train-train_cute.png"/>
          <p:cNvPicPr>
            <a:picLocks noChangeAspect="1" noChangeArrowheads="1"/>
          </p:cNvPicPr>
          <p:nvPr/>
        </p:nvPicPr>
        <p:blipFill>
          <a:blip r:embed="rId4" cstate="print">
            <a:biLevel thresh="25000"/>
            <a:extLst>
              <a:ext uri="{28A0092B-C50C-407E-A947-70E740481C1C}">
                <a14:useLocalDpi xmlns:a14="http://schemas.microsoft.com/office/drawing/2010/main" val="0"/>
              </a:ext>
            </a:extLst>
          </a:blip>
          <a:srcRect/>
          <a:stretch>
            <a:fillRect/>
          </a:stretch>
        </p:blipFill>
        <p:spPr bwMode="auto">
          <a:xfrm rot="602227" flipH="1">
            <a:off x="-595417" y="2390004"/>
            <a:ext cx="1150169" cy="283603"/>
          </a:xfrm>
          <a:prstGeom prst="rect">
            <a:avLst/>
          </a:prstGeom>
          <a:noFill/>
          <a:extLst>
            <a:ext uri="{909E8E84-426E-40dd-AFC4-6F175D3DCCD1}">
              <a14:hiddenFill xmlns:a14="http://schemas.microsoft.com/office/drawing/2010/main">
                <a:solidFill>
                  <a:srgbClr val="FFFFFF"/>
                </a:solidFill>
              </a14:hiddenFill>
            </a:ext>
          </a:extLst>
        </p:spPr>
      </p:pic>
      <p:pic>
        <p:nvPicPr>
          <p:cNvPr id="137" name="Picture 2" descr="http://images.clipartpanda.com/clipart-train-train_cute.png"/>
          <p:cNvPicPr>
            <a:picLocks noChangeAspect="1" noChangeArrowheads="1"/>
          </p:cNvPicPr>
          <p:nvPr/>
        </p:nvPicPr>
        <p:blipFill>
          <a:blip r:embed="rId4" cstate="print">
            <a:biLevel thresh="50000"/>
            <a:extLst>
              <a:ext uri="{28A0092B-C50C-407E-A947-70E740481C1C}">
                <a14:useLocalDpi xmlns:a14="http://schemas.microsoft.com/office/drawing/2010/main" val="0"/>
              </a:ext>
            </a:extLst>
          </a:blip>
          <a:srcRect/>
          <a:stretch>
            <a:fillRect/>
          </a:stretch>
        </p:blipFill>
        <p:spPr bwMode="auto">
          <a:xfrm rot="602227" flipH="1">
            <a:off x="659101" y="2605293"/>
            <a:ext cx="1150169" cy="283603"/>
          </a:xfrm>
          <a:prstGeom prst="rect">
            <a:avLst/>
          </a:prstGeom>
          <a:noFill/>
          <a:extLst>
            <a:ext uri="{909E8E84-426E-40dd-AFC4-6F175D3DCCD1}">
              <a14:hiddenFill xmlns:a14="http://schemas.microsoft.com/office/drawing/2010/main">
                <a:solidFill>
                  <a:srgbClr val="FFFFFF"/>
                </a:solidFill>
              </a14:hiddenFill>
            </a:ext>
          </a:extLst>
        </p:spPr>
      </p:pic>
      <p:pic>
        <p:nvPicPr>
          <p:cNvPr id="139" name="Picture 2" descr="http://images.clipartpanda.com/clipart-train-train_cute.png"/>
          <p:cNvPicPr>
            <a:picLocks noChangeAspect="1" noChangeArrowheads="1"/>
          </p:cNvPicPr>
          <p:nvPr/>
        </p:nvPicPr>
        <p:blipFill>
          <a:blip r:embed="rId4" cstate="print">
            <a:biLevel thresh="50000"/>
            <a:extLst>
              <a:ext uri="{28A0092B-C50C-407E-A947-70E740481C1C}">
                <a14:useLocalDpi xmlns:a14="http://schemas.microsoft.com/office/drawing/2010/main" val="0"/>
              </a:ext>
            </a:extLst>
          </a:blip>
          <a:srcRect/>
          <a:stretch>
            <a:fillRect/>
          </a:stretch>
        </p:blipFill>
        <p:spPr bwMode="auto">
          <a:xfrm rot="602227" flipH="1">
            <a:off x="4312466" y="3236639"/>
            <a:ext cx="1150169" cy="283603"/>
          </a:xfrm>
          <a:prstGeom prst="rect">
            <a:avLst/>
          </a:prstGeom>
          <a:noFill/>
          <a:extLst>
            <a:ext uri="{909E8E84-426E-40dd-AFC4-6F175D3DCCD1}">
              <a14:hiddenFill xmlns:a14="http://schemas.microsoft.com/office/drawing/2010/main">
                <a:solidFill>
                  <a:srgbClr val="FFFFFF"/>
                </a:solidFill>
              </a14:hiddenFill>
            </a:ext>
          </a:extLst>
        </p:spPr>
      </p:pic>
      <p:pic>
        <p:nvPicPr>
          <p:cNvPr id="147" name="Picture 2" descr="http://images.clipartpanda.com/clipart-train-train_cute.png"/>
          <p:cNvPicPr>
            <a:picLocks noChangeAspect="1" noChangeArrowheads="1"/>
          </p:cNvPicPr>
          <p:nvPr/>
        </p:nvPicPr>
        <p:blipFill>
          <a:blip r:embed="rId4" cstate="print">
            <a:biLevel thresh="50000"/>
            <a:extLst>
              <a:ext uri="{28A0092B-C50C-407E-A947-70E740481C1C}">
                <a14:useLocalDpi xmlns:a14="http://schemas.microsoft.com/office/drawing/2010/main" val="0"/>
              </a:ext>
            </a:extLst>
          </a:blip>
          <a:srcRect/>
          <a:stretch>
            <a:fillRect/>
          </a:stretch>
        </p:blipFill>
        <p:spPr bwMode="auto">
          <a:xfrm rot="602227" flipH="1">
            <a:off x="5678953" y="3472536"/>
            <a:ext cx="1150169" cy="283603"/>
          </a:xfrm>
          <a:prstGeom prst="rect">
            <a:avLst/>
          </a:prstGeom>
          <a:noFill/>
          <a:extLst>
            <a:ext uri="{909E8E84-426E-40dd-AFC4-6F175D3DCCD1}">
              <a14:hiddenFill xmlns:a14="http://schemas.microsoft.com/office/drawing/2010/main">
                <a:solidFill>
                  <a:srgbClr val="FFFFFF"/>
                </a:solidFill>
              </a14:hiddenFill>
            </a:ext>
          </a:extLst>
        </p:spPr>
      </p:pic>
      <p:sp>
        <p:nvSpPr>
          <p:cNvPr id="8" name="Right Arrow 7"/>
          <p:cNvSpPr/>
          <p:nvPr/>
        </p:nvSpPr>
        <p:spPr>
          <a:xfrm rot="587155">
            <a:off x="6039875" y="4207492"/>
            <a:ext cx="135617" cy="4445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Right Arrow 151"/>
          <p:cNvSpPr/>
          <p:nvPr/>
        </p:nvSpPr>
        <p:spPr>
          <a:xfrm rot="17018052">
            <a:off x="6763579" y="4764557"/>
            <a:ext cx="135617" cy="4445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Right Arrow 152"/>
          <p:cNvSpPr/>
          <p:nvPr/>
        </p:nvSpPr>
        <p:spPr>
          <a:xfrm rot="11353837">
            <a:off x="7533577" y="4453267"/>
            <a:ext cx="135617" cy="4445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0" name="Picture 6" descr="https://emilylayla.files.wordpress.com/2011/09/crosswalk.gif"/>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56529" t="12892" r="6717" b="12137"/>
          <a:stretch/>
        </p:blipFill>
        <p:spPr bwMode="auto">
          <a:xfrm>
            <a:off x="6951588" y="4041573"/>
            <a:ext cx="282897" cy="288527"/>
          </a:xfrm>
          <a:prstGeom prst="rect">
            <a:avLst/>
          </a:prstGeom>
          <a:noFill/>
          <a:extLst>
            <a:ext uri="{909E8E84-426E-40dd-AFC4-6F175D3DCCD1}">
              <a14:hiddenFill xmlns:a14="http://schemas.microsoft.com/office/drawing/2010/main">
                <a:solidFill>
                  <a:srgbClr val="FFFFFF"/>
                </a:solidFill>
              </a14:hiddenFill>
            </a:ext>
          </a:extLst>
        </p:spPr>
      </p:pic>
      <p:sp>
        <p:nvSpPr>
          <p:cNvPr id="154" name="Right Arrow 153"/>
          <p:cNvSpPr/>
          <p:nvPr/>
        </p:nvSpPr>
        <p:spPr>
          <a:xfrm rot="5984900">
            <a:off x="7026260" y="3840742"/>
            <a:ext cx="135617" cy="444500"/>
          </a:xfrm>
          <a:prstGeom prst="righ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5" name="Group 154"/>
          <p:cNvGrpSpPr/>
          <p:nvPr/>
        </p:nvGrpSpPr>
        <p:grpSpPr>
          <a:xfrm rot="5400000">
            <a:off x="6899257" y="3315911"/>
            <a:ext cx="288018" cy="452030"/>
            <a:chOff x="4054032" y="2841211"/>
            <a:chExt cx="288018" cy="452030"/>
          </a:xfrm>
        </p:grpSpPr>
        <p:sp>
          <p:nvSpPr>
            <p:cNvPr id="156" name="Oval 155"/>
            <p:cNvSpPr/>
            <p:nvPr/>
          </p:nvSpPr>
          <p:spPr>
            <a:xfrm>
              <a:off x="4115553" y="3117610"/>
              <a:ext cx="49145" cy="45719"/>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p:cNvSpPr/>
            <p:nvPr/>
          </p:nvSpPr>
          <p:spPr>
            <a:xfrm>
              <a:off x="4232842" y="3114434"/>
              <a:ext cx="49145" cy="45719"/>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8" name="Straight Connector 157"/>
            <p:cNvCxnSpPr/>
            <p:nvPr/>
          </p:nvCxnSpPr>
          <p:spPr>
            <a:xfrm>
              <a:off x="4199892" y="3022949"/>
              <a:ext cx="12343" cy="27029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59" name="Group 158"/>
            <p:cNvGrpSpPr/>
            <p:nvPr/>
          </p:nvGrpSpPr>
          <p:grpSpPr>
            <a:xfrm>
              <a:off x="4054032" y="2841211"/>
              <a:ext cx="288018" cy="288018"/>
              <a:chOff x="4091100" y="2684108"/>
              <a:chExt cx="288018" cy="288018"/>
            </a:xfrm>
          </p:grpSpPr>
          <p:sp>
            <p:nvSpPr>
              <p:cNvPr id="160" name="Rectangle 159"/>
              <p:cNvSpPr/>
              <p:nvPr/>
            </p:nvSpPr>
            <p:spPr>
              <a:xfrm rot="2700000">
                <a:off x="4092492" y="2803048"/>
                <a:ext cx="288018" cy="5013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Rectangle 160"/>
              <p:cNvSpPr/>
              <p:nvPr/>
            </p:nvSpPr>
            <p:spPr>
              <a:xfrm rot="8100000">
                <a:off x="4091100" y="2804001"/>
                <a:ext cx="288018" cy="5013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62" name="Group 161"/>
          <p:cNvGrpSpPr/>
          <p:nvPr/>
        </p:nvGrpSpPr>
        <p:grpSpPr>
          <a:xfrm rot="16200000">
            <a:off x="7096303" y="3871549"/>
            <a:ext cx="288018" cy="452030"/>
            <a:chOff x="4054032" y="2841211"/>
            <a:chExt cx="288018" cy="452030"/>
          </a:xfrm>
        </p:grpSpPr>
        <p:sp>
          <p:nvSpPr>
            <p:cNvPr id="163" name="Oval 162"/>
            <p:cNvSpPr/>
            <p:nvPr/>
          </p:nvSpPr>
          <p:spPr>
            <a:xfrm>
              <a:off x="4115553" y="3117610"/>
              <a:ext cx="49145" cy="45719"/>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Oval 163"/>
            <p:cNvSpPr/>
            <p:nvPr/>
          </p:nvSpPr>
          <p:spPr>
            <a:xfrm>
              <a:off x="4232842" y="3114434"/>
              <a:ext cx="49145" cy="45719"/>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5" name="Straight Connector 164"/>
            <p:cNvCxnSpPr/>
            <p:nvPr/>
          </p:nvCxnSpPr>
          <p:spPr>
            <a:xfrm>
              <a:off x="4199892" y="3022949"/>
              <a:ext cx="12343" cy="27029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66" name="Group 165"/>
            <p:cNvGrpSpPr/>
            <p:nvPr/>
          </p:nvGrpSpPr>
          <p:grpSpPr>
            <a:xfrm>
              <a:off x="4054032" y="2841211"/>
              <a:ext cx="288018" cy="288018"/>
              <a:chOff x="4091100" y="2684108"/>
              <a:chExt cx="288018" cy="288018"/>
            </a:xfrm>
          </p:grpSpPr>
          <p:sp>
            <p:nvSpPr>
              <p:cNvPr id="167" name="Rectangle 166"/>
              <p:cNvSpPr/>
              <p:nvPr/>
            </p:nvSpPr>
            <p:spPr>
              <a:xfrm rot="2700000">
                <a:off x="4092492" y="2803048"/>
                <a:ext cx="288018" cy="5013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Rectangle 167"/>
              <p:cNvSpPr/>
              <p:nvPr/>
            </p:nvSpPr>
            <p:spPr>
              <a:xfrm rot="8100000">
                <a:off x="4091100" y="2804001"/>
                <a:ext cx="288018" cy="5013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172" name="Group 7171"/>
          <p:cNvGrpSpPr/>
          <p:nvPr/>
        </p:nvGrpSpPr>
        <p:grpSpPr>
          <a:xfrm>
            <a:off x="6622966" y="1790185"/>
            <a:ext cx="732415" cy="1868372"/>
            <a:chOff x="6622966" y="1790185"/>
            <a:chExt cx="732415" cy="1868372"/>
          </a:xfrm>
          <a:solidFill>
            <a:schemeClr val="accent6">
              <a:lumMod val="40000"/>
              <a:lumOff val="60000"/>
            </a:schemeClr>
          </a:solidFill>
        </p:grpSpPr>
        <p:sp>
          <p:nvSpPr>
            <p:cNvPr id="214" name="Left Arrow Callout 213"/>
            <p:cNvSpPr/>
            <p:nvPr/>
          </p:nvSpPr>
          <p:spPr>
            <a:xfrm rot="16810761">
              <a:off x="6036835" y="2376316"/>
              <a:ext cx="1868372" cy="696109"/>
            </a:xfrm>
            <a:prstGeom prst="leftArrowCallout">
              <a:avLst>
                <a:gd name="adj1" fmla="val 13919"/>
                <a:gd name="adj2" fmla="val 12594"/>
                <a:gd name="adj3" fmla="val 15585"/>
                <a:gd name="adj4" fmla="val 66615"/>
              </a:avLst>
            </a:prstGeom>
            <a:grp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TextBox 212"/>
            <p:cNvSpPr txBox="1"/>
            <p:nvPr/>
          </p:nvSpPr>
          <p:spPr>
            <a:xfrm rot="16800000">
              <a:off x="6463671" y="2091616"/>
              <a:ext cx="1137090" cy="646331"/>
            </a:xfrm>
            <a:prstGeom prst="rect">
              <a:avLst/>
            </a:prstGeom>
            <a:grpFill/>
          </p:spPr>
          <p:txBody>
            <a:bodyPr wrap="square" rtlCol="0" anchor="ctr">
              <a:spAutoFit/>
            </a:bodyPr>
            <a:lstStyle/>
            <a:p>
              <a:pPr algn="ctr"/>
              <a:r>
                <a:rPr lang="en-US" dirty="0" smtClean="0">
                  <a:latin typeface="Rockwell" panose="02060603020205020403" pitchFamily="18" charset="0"/>
                </a:rPr>
                <a:t>Train in Crossing</a:t>
              </a:r>
              <a:endParaRPr lang="en-US" dirty="0">
                <a:latin typeface="Rockwell" panose="02060603020205020403" pitchFamily="18" charset="0"/>
              </a:endParaRPr>
            </a:p>
          </p:txBody>
        </p:sp>
      </p:grpSp>
      <p:sp>
        <p:nvSpPr>
          <p:cNvPr id="9" name="TextBox 8"/>
          <p:cNvSpPr txBox="1"/>
          <p:nvPr/>
        </p:nvSpPr>
        <p:spPr>
          <a:xfrm>
            <a:off x="0" y="723355"/>
            <a:ext cx="9143999" cy="369332"/>
          </a:xfrm>
          <a:prstGeom prst="rect">
            <a:avLst/>
          </a:prstGeom>
          <a:noFill/>
        </p:spPr>
        <p:txBody>
          <a:bodyPr wrap="square" rtlCol="0">
            <a:spAutoFit/>
          </a:bodyPr>
          <a:lstStyle/>
          <a:p>
            <a:pPr algn="ctr"/>
            <a:r>
              <a:rPr lang="en-US" dirty="0" smtClean="0">
                <a:latin typeface="Rockwell" panose="02060603020205020403" pitchFamily="18" charset="0"/>
              </a:rPr>
              <a:t>GENERATED BY </a:t>
            </a:r>
            <a:r>
              <a:rPr lang="en-US" dirty="0" smtClean="0">
                <a:latin typeface="Rockwell" panose="02060603020205020403" pitchFamily="18" charset="0"/>
              </a:rPr>
              <a:t>RAILROAD</a:t>
            </a:r>
            <a:endParaRPr lang="en-US" dirty="0">
              <a:latin typeface="Rockwell" panose="02060603020205020403" pitchFamily="18" charset="0"/>
            </a:endParaRPr>
          </a:p>
        </p:txBody>
      </p:sp>
      <p:sp>
        <p:nvSpPr>
          <p:cNvPr id="10" name="Rectangle 9"/>
          <p:cNvSpPr/>
          <p:nvPr/>
        </p:nvSpPr>
        <p:spPr>
          <a:xfrm>
            <a:off x="3097692" y="743499"/>
            <a:ext cx="2958296" cy="348701"/>
          </a:xfrm>
          <a:prstGeom prst="rect">
            <a:avLst/>
          </a:prstGeom>
          <a:noFill/>
          <a:ln>
            <a:solidFill>
              <a:schemeClr val="tx2">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0AC18CFA-7598-43EB-B330-793B67118580}" type="slidenum">
              <a:rPr lang="en-US" smtClean="0"/>
              <a:t>3</a:t>
            </a:fld>
            <a:endParaRPr lang="en-US"/>
          </a:p>
        </p:txBody>
      </p:sp>
    </p:spTree>
    <p:extLst>
      <p:ext uri="{BB962C8B-B14F-4D97-AF65-F5344CB8AC3E}">
        <p14:creationId xmlns:p14="http://schemas.microsoft.com/office/powerpoint/2010/main" val="7450954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18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16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2"/>
                                        </p:tgtEl>
                                        <p:attrNameLst>
                                          <p:attrName>style.visibility</p:attrName>
                                        </p:attrNameLst>
                                      </p:cBhvr>
                                      <p:to>
                                        <p:strVal val="visible"/>
                                      </p:to>
                                    </p:set>
                                  </p:childTnLst>
                                </p:cTn>
                              </p:par>
                              <p:par>
                                <p:cTn id="29" presetID="1" presetClass="exit" presetSubtype="0" fill="hold" nodeType="withEffect">
                                  <p:stCondLst>
                                    <p:cond delay="0"/>
                                  </p:stCondLst>
                                  <p:childTnLst>
                                    <p:set>
                                      <p:cBhvr>
                                        <p:cTn id="30" dur="1" fill="hold">
                                          <p:stCondLst>
                                            <p:cond delay="0"/>
                                          </p:stCondLst>
                                        </p:cTn>
                                        <p:tgtEl>
                                          <p:spTgt spid="2050"/>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177"/>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7182"/>
                                        </p:tgtEl>
                                        <p:attrNameLst>
                                          <p:attrName>style.visibility</p:attrName>
                                        </p:attrNameLst>
                                      </p:cBhvr>
                                      <p:to>
                                        <p:strVal val="hidden"/>
                                      </p:to>
                                    </p:set>
                                  </p:childTnLst>
                                </p:cTn>
                              </p:par>
                              <p:par>
                                <p:cTn id="35" presetID="1" presetClass="exit" presetSubtype="0" fill="hold" nodeType="withEffect">
                                  <p:stCondLst>
                                    <p:cond delay="0"/>
                                  </p:stCondLst>
                                  <p:childTnLst>
                                    <p:set>
                                      <p:cBhvr>
                                        <p:cTn id="36" dur="1" fill="hold">
                                          <p:stCondLst>
                                            <p:cond delay="0"/>
                                          </p:stCondLst>
                                        </p:cTn>
                                        <p:tgtEl>
                                          <p:spTgt spid="1030"/>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7171"/>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39"/>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62"/>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55"/>
                                        </p:tgtEl>
                                        <p:attrNameLst>
                                          <p:attrName>style.visibility</p:attrName>
                                        </p:attrNameLst>
                                      </p:cBhvr>
                                      <p:to>
                                        <p:strVal val="visible"/>
                                      </p:to>
                                    </p:set>
                                  </p:childTnLst>
                                </p:cTn>
                              </p:par>
                              <p:par>
                                <p:cTn id="47" presetID="1" presetClass="exit" presetSubtype="0" fill="hold" nodeType="withEffect">
                                  <p:stCondLst>
                                    <p:cond delay="0"/>
                                  </p:stCondLst>
                                  <p:childTnLst>
                                    <p:set>
                                      <p:cBhvr>
                                        <p:cTn id="48" dur="1" fill="hold">
                                          <p:stCondLst>
                                            <p:cond delay="0"/>
                                          </p:stCondLst>
                                        </p:cTn>
                                        <p:tgtEl>
                                          <p:spTgt spid="137"/>
                                        </p:tgtEl>
                                        <p:attrNameLst>
                                          <p:attrName>style.visibility</p:attrName>
                                        </p:attrNameLst>
                                      </p:cBhvr>
                                      <p:to>
                                        <p:strVal val="hidden"/>
                                      </p:to>
                                    </p:set>
                                  </p:childTnLst>
                                </p:cTn>
                              </p:par>
                              <p:par>
                                <p:cTn id="49" presetID="1" presetClass="exit" presetSubtype="0" fill="hold" grpId="1" nodeType="withEffect">
                                  <p:stCondLst>
                                    <p:cond delay="0"/>
                                  </p:stCondLst>
                                  <p:childTnLst>
                                    <p:set>
                                      <p:cBhvr>
                                        <p:cTn id="50" dur="1" fill="hold">
                                          <p:stCondLst>
                                            <p:cond delay="0"/>
                                          </p:stCondLst>
                                        </p:cTn>
                                        <p:tgtEl>
                                          <p:spTgt spid="8"/>
                                        </p:tgtEl>
                                        <p:attrNameLst>
                                          <p:attrName>style.visibility</p:attrName>
                                        </p:attrNameLst>
                                      </p:cBhvr>
                                      <p:to>
                                        <p:strVal val="hidden"/>
                                      </p:to>
                                    </p:set>
                                  </p:childTnLst>
                                </p:cTn>
                              </p:par>
                              <p:par>
                                <p:cTn id="51" presetID="1" presetClass="exit" presetSubtype="0" fill="hold" grpId="1" nodeType="withEffect">
                                  <p:stCondLst>
                                    <p:cond delay="0"/>
                                  </p:stCondLst>
                                  <p:childTnLst>
                                    <p:set>
                                      <p:cBhvr>
                                        <p:cTn id="52" dur="1" fill="hold">
                                          <p:stCondLst>
                                            <p:cond delay="0"/>
                                          </p:stCondLst>
                                        </p:cTn>
                                        <p:tgtEl>
                                          <p:spTgt spid="154"/>
                                        </p:tgtEl>
                                        <p:attrNameLst>
                                          <p:attrName>style.visibility</p:attrName>
                                        </p:attrNameLst>
                                      </p:cBhvr>
                                      <p:to>
                                        <p:strVal val="hidden"/>
                                      </p:to>
                                    </p:set>
                                  </p:childTnLst>
                                </p:cTn>
                              </p:par>
                              <p:par>
                                <p:cTn id="53" presetID="1" presetClass="exit" presetSubtype="0" fill="hold" grpId="1" nodeType="withEffect">
                                  <p:stCondLst>
                                    <p:cond delay="0"/>
                                  </p:stCondLst>
                                  <p:childTnLst>
                                    <p:set>
                                      <p:cBhvr>
                                        <p:cTn id="54" dur="1" fill="hold">
                                          <p:stCondLst>
                                            <p:cond delay="0"/>
                                          </p:stCondLst>
                                        </p:cTn>
                                        <p:tgtEl>
                                          <p:spTgt spid="153"/>
                                        </p:tgtEl>
                                        <p:attrNameLst>
                                          <p:attrName>style.visibility</p:attrName>
                                        </p:attrNameLst>
                                      </p:cBhvr>
                                      <p:to>
                                        <p:strVal val="hidden"/>
                                      </p:to>
                                    </p:set>
                                  </p:childTnLst>
                                </p:cTn>
                              </p:par>
                              <p:par>
                                <p:cTn id="55" presetID="1" presetClass="exit" presetSubtype="0" fill="hold" grpId="1" nodeType="withEffect">
                                  <p:stCondLst>
                                    <p:cond delay="0"/>
                                  </p:stCondLst>
                                  <p:childTnLst>
                                    <p:set>
                                      <p:cBhvr>
                                        <p:cTn id="56" dur="1" fill="hold">
                                          <p:stCondLst>
                                            <p:cond delay="0"/>
                                          </p:stCondLst>
                                        </p:cTn>
                                        <p:tgtEl>
                                          <p:spTgt spid="152"/>
                                        </p:tgtEl>
                                        <p:attrNameLst>
                                          <p:attrName>style.visibility</p:attrName>
                                        </p:attrNameLst>
                                      </p:cBhvr>
                                      <p:to>
                                        <p:strVal val="hidden"/>
                                      </p:to>
                                    </p:set>
                                  </p:childTnLst>
                                </p:cTn>
                              </p:par>
                              <p:par>
                                <p:cTn id="57" presetID="1" presetClass="exit" presetSubtype="0" fill="hold" nodeType="withEffect">
                                  <p:stCondLst>
                                    <p:cond delay="0"/>
                                  </p:stCondLst>
                                  <p:childTnLst>
                                    <p:set>
                                      <p:cBhvr>
                                        <p:cTn id="58" dur="1" fill="hold">
                                          <p:stCondLst>
                                            <p:cond delay="0"/>
                                          </p:stCondLst>
                                        </p:cTn>
                                        <p:tgtEl>
                                          <p:spTgt spid="140"/>
                                        </p:tgtEl>
                                        <p:attrNameLst>
                                          <p:attrName>style.visibility</p:attrName>
                                        </p:attrNameLst>
                                      </p:cBhvr>
                                      <p:to>
                                        <p:strVal val="hidden"/>
                                      </p:to>
                                    </p:set>
                                  </p:childTnLst>
                                </p:cTn>
                              </p:par>
                              <p:par>
                                <p:cTn id="59" presetID="1" presetClass="exit" presetSubtype="0" fill="hold" nodeType="withEffect">
                                  <p:stCondLst>
                                    <p:cond delay="0"/>
                                  </p:stCondLst>
                                  <p:childTnLst>
                                    <p:set>
                                      <p:cBhvr>
                                        <p:cTn id="60" dur="1" fill="hold">
                                          <p:stCondLst>
                                            <p:cond delay="0"/>
                                          </p:stCondLst>
                                        </p:cTn>
                                        <p:tgtEl>
                                          <p:spTgt spid="7199"/>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7172"/>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147"/>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3"/>
                                        </p:tgtEl>
                                        <p:attrNameLst>
                                          <p:attrName>style.visibility</p:attrName>
                                        </p:attrNameLst>
                                      </p:cBhvr>
                                      <p:to>
                                        <p:strVal val="visible"/>
                                      </p:to>
                                    </p:set>
                                  </p:childTnLst>
                                </p:cTn>
                              </p:par>
                              <p:par>
                                <p:cTn id="69" presetID="1" presetClass="exit" presetSubtype="0" fill="hold" nodeType="withEffect">
                                  <p:stCondLst>
                                    <p:cond delay="0"/>
                                  </p:stCondLst>
                                  <p:childTnLst>
                                    <p:set>
                                      <p:cBhvr>
                                        <p:cTn id="70" dur="1" fill="hold">
                                          <p:stCondLst>
                                            <p:cond delay="0"/>
                                          </p:stCondLst>
                                        </p:cTn>
                                        <p:tgtEl>
                                          <p:spTgt spid="13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8" grpId="1" animBg="1"/>
      <p:bldP spid="152" grpId="0" animBg="1"/>
      <p:bldP spid="152" grpId="1" animBg="1"/>
      <p:bldP spid="153" grpId="0" animBg="1"/>
      <p:bldP spid="153" grpId="1" animBg="1"/>
      <p:bldP spid="154" grpId="0" animBg="1"/>
      <p:bldP spid="154"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814666" y="1120346"/>
            <a:ext cx="3496630" cy="4659098"/>
          </a:xfrm>
          <a:prstGeom prst="rect">
            <a:avLst/>
          </a:prstGeom>
          <a:ln>
            <a:solidFill>
              <a:schemeClr val="tx2">
                <a:lumMod val="50000"/>
              </a:schemeClr>
            </a:solidFill>
          </a:ln>
        </p:spPr>
      </p:pic>
      <p:sp>
        <p:nvSpPr>
          <p:cNvPr id="4" name="TextBox 3"/>
          <p:cNvSpPr txBox="1"/>
          <p:nvPr/>
        </p:nvSpPr>
        <p:spPr>
          <a:xfrm>
            <a:off x="98060" y="98855"/>
            <a:ext cx="6631460" cy="523220"/>
          </a:xfrm>
          <a:prstGeom prst="rect">
            <a:avLst/>
          </a:prstGeom>
          <a:noFill/>
        </p:spPr>
        <p:txBody>
          <a:bodyPr wrap="square" rtlCol="0">
            <a:spAutoFit/>
          </a:bodyPr>
          <a:lstStyle/>
          <a:p>
            <a:r>
              <a:rPr lang="en-US" sz="2800" dirty="0" smtClean="0">
                <a:solidFill>
                  <a:schemeClr val="tx2">
                    <a:lumMod val="50000"/>
                  </a:schemeClr>
                </a:solidFill>
                <a:latin typeface="Rockwell" panose="02060603020205020403" pitchFamily="18" charset="0"/>
              </a:rPr>
              <a:t>Safety Advisory 2010-02</a:t>
            </a:r>
            <a:endParaRPr lang="en-US" sz="2800" dirty="0">
              <a:solidFill>
                <a:schemeClr val="tx2">
                  <a:lumMod val="50000"/>
                </a:schemeClr>
              </a:solidFill>
              <a:latin typeface="Rockwell" panose="02060603020205020403" pitchFamily="18" charset="0"/>
            </a:endParaRPr>
          </a:p>
        </p:txBody>
      </p:sp>
      <p:sp>
        <p:nvSpPr>
          <p:cNvPr id="5" name="TextBox 4"/>
          <p:cNvSpPr txBox="1"/>
          <p:nvPr/>
        </p:nvSpPr>
        <p:spPr>
          <a:xfrm>
            <a:off x="169453" y="1205012"/>
            <a:ext cx="3608173" cy="1200329"/>
          </a:xfrm>
          <a:prstGeom prst="rect">
            <a:avLst/>
          </a:prstGeom>
          <a:solidFill>
            <a:srgbClr val="FFFFFF"/>
          </a:solidFill>
          <a:ln w="28575">
            <a:solidFill>
              <a:schemeClr val="tx1"/>
            </a:solidFill>
            <a:prstDash val="dash"/>
          </a:ln>
        </p:spPr>
        <p:txBody>
          <a:bodyPr wrap="square" rtlCol="0">
            <a:spAutoFit/>
          </a:bodyPr>
          <a:lstStyle/>
          <a:p>
            <a:pPr algn="ctr"/>
            <a:r>
              <a:rPr lang="en-US" dirty="0" smtClean="0">
                <a:latin typeface="Times New Roman" panose="02020603050405020304" pitchFamily="18" charset="0"/>
                <a:cs typeface="Times New Roman" panose="02020603050405020304" pitchFamily="18" charset="0"/>
              </a:rPr>
              <a:t>“Authorities should install, maintain, and upgrade railroad and highway traffic signal recording devices at interconnected crossings.”</a:t>
            </a:r>
            <a:endParaRPr lang="en-US" dirty="0">
              <a:latin typeface="Times New Roman" panose="02020603050405020304" pitchFamily="18" charset="0"/>
              <a:cs typeface="Times New Roman" panose="02020603050405020304" pitchFamily="18" charset="0"/>
            </a:endParaRPr>
          </a:p>
        </p:txBody>
      </p:sp>
      <p:pic>
        <p:nvPicPr>
          <p:cNvPr id="6" name="Picture 2" descr="http://static1.squarespace.com/static/539919bde4b0703a28bc78a0/53fbc4e7e4b0431f985a5a7d/53ff7c18e4b08eb2b2f8c7c4/1409252470534/PBOT.jpg"/>
          <p:cNvPicPr>
            <a:picLocks noChangeAspect="1" noChangeArrowheads="1"/>
          </p:cNvPicPr>
          <p:nvPr/>
        </p:nvPicPr>
        <p:blipFill rotWithShape="1">
          <a:blip r:embed="rId4" cstate="screen">
            <a:extLst>
              <a:ext uri="{28A0092B-C50C-407E-A947-70E740481C1C}">
                <a14:useLocalDpi xmlns:a14="http://schemas.microsoft.com/office/drawing/2010/main" val="0"/>
              </a:ext>
            </a:extLst>
          </a:blip>
          <a:srcRect/>
          <a:stretch/>
        </p:blipFill>
        <p:spPr bwMode="auto">
          <a:xfrm>
            <a:off x="0" y="6298945"/>
            <a:ext cx="1647568" cy="55905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952049" y="3805645"/>
            <a:ext cx="1007370" cy="395651"/>
          </a:xfrm>
          <a:prstGeom prst="rect">
            <a:avLst/>
          </a:prstGeom>
          <a:noFill/>
          <a:ln w="28575">
            <a:solidFill>
              <a:schemeClr val="tx2">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p:nvCxnSpPr>
        <p:spPr>
          <a:xfrm>
            <a:off x="541867" y="2405341"/>
            <a:ext cx="421344" cy="1400304"/>
          </a:xfrm>
          <a:prstGeom prst="line">
            <a:avLst/>
          </a:prstGeom>
          <a:ln w="28575">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959419" y="2405341"/>
            <a:ext cx="986981" cy="1400304"/>
          </a:xfrm>
          <a:prstGeom prst="line">
            <a:avLst/>
          </a:prstGeom>
          <a:ln w="28575">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959420" y="2405341"/>
            <a:ext cx="1818206" cy="1795955"/>
          </a:xfrm>
          <a:prstGeom prst="line">
            <a:avLst/>
          </a:prstGeom>
          <a:ln w="28575">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69453" y="2405341"/>
            <a:ext cx="782594" cy="1787718"/>
          </a:xfrm>
          <a:prstGeom prst="line">
            <a:avLst/>
          </a:prstGeom>
          <a:ln w="28575">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671344" y="1120347"/>
            <a:ext cx="3611898" cy="4659098"/>
          </a:xfrm>
          <a:prstGeom prst="rect">
            <a:avLst/>
          </a:prstGeom>
          <a:ln w="9525">
            <a:solidFill>
              <a:schemeClr val="tx1"/>
            </a:solidFill>
          </a:ln>
        </p:spPr>
      </p:pic>
      <p:sp>
        <p:nvSpPr>
          <p:cNvPr id="19" name="Rectangle 18"/>
          <p:cNvSpPr/>
          <p:nvPr/>
        </p:nvSpPr>
        <p:spPr>
          <a:xfrm>
            <a:off x="4893357" y="4539094"/>
            <a:ext cx="1045877" cy="625089"/>
          </a:xfrm>
          <a:prstGeom prst="rect">
            <a:avLst/>
          </a:prstGeom>
          <a:noFill/>
          <a:ln w="28575">
            <a:solidFill>
              <a:schemeClr val="tx2">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5366503" y="3137344"/>
            <a:ext cx="3608173" cy="646331"/>
          </a:xfrm>
          <a:prstGeom prst="rect">
            <a:avLst/>
          </a:prstGeom>
          <a:solidFill>
            <a:srgbClr val="FFFFFF"/>
          </a:solidFill>
          <a:ln w="28575">
            <a:solidFill>
              <a:schemeClr val="tx1"/>
            </a:solidFill>
            <a:prstDash val="dash"/>
          </a:ln>
        </p:spPr>
        <p:txBody>
          <a:bodyPr wrap="square" rtlCol="0">
            <a:spAutoFit/>
          </a:bodyPr>
          <a:lstStyle/>
          <a:p>
            <a:pPr algn="ctr"/>
            <a:r>
              <a:rPr lang="en-US" dirty="0" smtClean="0">
                <a:latin typeface="Times New Roman" panose="02020603050405020304" pitchFamily="18" charset="0"/>
                <a:cs typeface="Times New Roman" panose="02020603050405020304" pitchFamily="18" charset="0"/>
              </a:rPr>
              <a:t>“Modern traffic signal systems can record event logs.”</a:t>
            </a:r>
            <a:endParaRPr lang="en-US" dirty="0">
              <a:latin typeface="Times New Roman" panose="02020603050405020304" pitchFamily="18" charset="0"/>
              <a:cs typeface="Times New Roman" panose="02020603050405020304" pitchFamily="18" charset="0"/>
            </a:endParaRPr>
          </a:p>
        </p:txBody>
      </p:sp>
      <p:cxnSp>
        <p:nvCxnSpPr>
          <p:cNvPr id="22" name="Straight Connector 21"/>
          <p:cNvCxnSpPr/>
          <p:nvPr/>
        </p:nvCxnSpPr>
        <p:spPr>
          <a:xfrm flipH="1">
            <a:off x="4893357" y="3137344"/>
            <a:ext cx="473146" cy="1401750"/>
          </a:xfrm>
          <a:prstGeom prst="line">
            <a:avLst/>
          </a:prstGeom>
          <a:ln w="28575">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4893357" y="3805645"/>
            <a:ext cx="473146" cy="1358538"/>
          </a:xfrm>
          <a:prstGeom prst="line">
            <a:avLst/>
          </a:prstGeom>
          <a:ln w="28575">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5939234" y="3783675"/>
            <a:ext cx="1706892" cy="777389"/>
          </a:xfrm>
          <a:prstGeom prst="line">
            <a:avLst/>
          </a:prstGeom>
          <a:ln w="28575">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5939234" y="3778812"/>
            <a:ext cx="3035442" cy="1385371"/>
          </a:xfrm>
          <a:prstGeom prst="line">
            <a:avLst/>
          </a:prstGeom>
          <a:ln w="28575">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14" name="Slide Number Placeholder 13"/>
          <p:cNvSpPr>
            <a:spLocks noGrp="1"/>
          </p:cNvSpPr>
          <p:nvPr>
            <p:ph type="sldNum" sz="quarter" idx="12"/>
          </p:nvPr>
        </p:nvSpPr>
        <p:spPr/>
        <p:txBody>
          <a:bodyPr/>
          <a:lstStyle/>
          <a:p>
            <a:fld id="{0AC18CFA-7598-43EB-B330-793B67118580}" type="slidenum">
              <a:rPr lang="en-US" smtClean="0"/>
              <a:t>4</a:t>
            </a:fld>
            <a:endParaRPr lang="en-US"/>
          </a:p>
        </p:txBody>
      </p:sp>
    </p:spTree>
    <p:extLst>
      <p:ext uri="{BB962C8B-B14F-4D97-AF65-F5344CB8AC3E}">
        <p14:creationId xmlns:p14="http://schemas.microsoft.com/office/powerpoint/2010/main" val="423522470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http://static1.squarespace.com/static/539919bde4b0703a28bc78a0/53fbc4e7e4b0431f985a5a7d/53ff7c18e4b08eb2b2f8c7c4/1409252470534/PBOT.jpg"/>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a:stretch/>
        </p:blipFill>
        <p:spPr bwMode="auto">
          <a:xfrm>
            <a:off x="0" y="6298945"/>
            <a:ext cx="1647568" cy="55905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Up Arrow Callout 4"/>
          <p:cNvSpPr/>
          <p:nvPr/>
        </p:nvSpPr>
        <p:spPr>
          <a:xfrm>
            <a:off x="1950310" y="4242486"/>
            <a:ext cx="2199503" cy="724929"/>
          </a:xfrm>
          <a:prstGeom prst="upArrowCallout">
            <a:avLst>
              <a:gd name="adj1" fmla="val 50000"/>
              <a:gd name="adj2" fmla="val 25000"/>
              <a:gd name="adj3" fmla="val 25000"/>
              <a:gd name="adj4" fmla="val 75000"/>
            </a:avLst>
          </a:prstGeom>
          <a:solidFill>
            <a:schemeClr val="bg1">
              <a:lumMod val="85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995617" y="4514335"/>
            <a:ext cx="2108887" cy="369332"/>
          </a:xfrm>
          <a:prstGeom prst="rect">
            <a:avLst/>
          </a:prstGeom>
          <a:noFill/>
        </p:spPr>
        <p:txBody>
          <a:bodyPr wrap="square" rtlCol="0">
            <a:spAutoFit/>
          </a:bodyPr>
          <a:lstStyle/>
          <a:p>
            <a:pPr algn="ctr"/>
            <a:r>
              <a:rPr lang="en-US" dirty="0" smtClean="0">
                <a:latin typeface="Rockwell" panose="02060603020205020403" pitchFamily="18" charset="0"/>
              </a:rPr>
              <a:t>Gate Down</a:t>
            </a:r>
            <a:endParaRPr lang="en-US" dirty="0">
              <a:latin typeface="Rockwell" panose="02060603020205020403" pitchFamily="18" charset="0"/>
            </a:endParaRPr>
          </a:p>
        </p:txBody>
      </p:sp>
      <p:sp>
        <p:nvSpPr>
          <p:cNvPr id="11" name="Left Arrow Callout 10"/>
          <p:cNvSpPr/>
          <p:nvPr/>
        </p:nvSpPr>
        <p:spPr>
          <a:xfrm>
            <a:off x="6936259" y="2714365"/>
            <a:ext cx="2207741" cy="914400"/>
          </a:xfrm>
          <a:prstGeom prst="leftArrowCallout">
            <a:avLst>
              <a:gd name="adj1" fmla="val 50000"/>
              <a:gd name="adj2" fmla="val 25000"/>
              <a:gd name="adj3" fmla="val 25000"/>
              <a:gd name="adj4" fmla="val 89646"/>
            </a:avLst>
          </a:prstGeom>
          <a:solidFill>
            <a:schemeClr val="bg1">
              <a:lumMod val="85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171037" y="2848399"/>
            <a:ext cx="1972963" cy="646331"/>
          </a:xfrm>
          <a:prstGeom prst="rect">
            <a:avLst/>
          </a:prstGeom>
          <a:noFill/>
        </p:spPr>
        <p:txBody>
          <a:bodyPr wrap="square" rtlCol="0">
            <a:spAutoFit/>
          </a:bodyPr>
          <a:lstStyle/>
          <a:p>
            <a:pPr algn="ctr"/>
            <a:r>
              <a:rPr lang="en-US" dirty="0" smtClean="0">
                <a:latin typeface="Rockwell" panose="02060603020205020403" pitchFamily="18" charset="0"/>
              </a:rPr>
              <a:t>Vehicle Advance Preemption</a:t>
            </a:r>
            <a:endParaRPr lang="en-US" dirty="0">
              <a:latin typeface="Rockwell" panose="02060603020205020403" pitchFamily="18" charset="0"/>
            </a:endParaRPr>
          </a:p>
        </p:txBody>
      </p:sp>
      <p:sp>
        <p:nvSpPr>
          <p:cNvPr id="12" name="Up Arrow Callout 11"/>
          <p:cNvSpPr/>
          <p:nvPr/>
        </p:nvSpPr>
        <p:spPr>
          <a:xfrm>
            <a:off x="4431957" y="4242486"/>
            <a:ext cx="2199503" cy="724929"/>
          </a:xfrm>
          <a:prstGeom prst="upArrowCallout">
            <a:avLst>
              <a:gd name="adj1" fmla="val 50000"/>
              <a:gd name="adj2" fmla="val 25000"/>
              <a:gd name="adj3" fmla="val 25000"/>
              <a:gd name="adj4" fmla="val 75000"/>
            </a:avLst>
          </a:prstGeom>
          <a:solidFill>
            <a:schemeClr val="bg1">
              <a:lumMod val="85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4477264" y="4514335"/>
            <a:ext cx="2108887" cy="369332"/>
          </a:xfrm>
          <a:prstGeom prst="rect">
            <a:avLst/>
          </a:prstGeom>
          <a:noFill/>
        </p:spPr>
        <p:txBody>
          <a:bodyPr wrap="square" rtlCol="0">
            <a:spAutoFit/>
          </a:bodyPr>
          <a:lstStyle/>
          <a:p>
            <a:pPr algn="ctr"/>
            <a:r>
              <a:rPr lang="en-US" dirty="0" err="1" smtClean="0">
                <a:latin typeface="Rockwell" panose="02060603020205020403" pitchFamily="18" charset="0"/>
              </a:rPr>
              <a:t>Ped</a:t>
            </a:r>
            <a:r>
              <a:rPr lang="en-US" dirty="0" smtClean="0">
                <a:latin typeface="Rockwell" panose="02060603020205020403" pitchFamily="18" charset="0"/>
              </a:rPr>
              <a:t> Clear</a:t>
            </a:r>
            <a:endParaRPr lang="en-US" dirty="0">
              <a:latin typeface="Rockwell" panose="02060603020205020403" pitchFamily="18" charset="0"/>
            </a:endParaRPr>
          </a:p>
        </p:txBody>
      </p:sp>
      <p:sp>
        <p:nvSpPr>
          <p:cNvPr id="14" name="TextBox 13"/>
          <p:cNvSpPr txBox="1"/>
          <p:nvPr/>
        </p:nvSpPr>
        <p:spPr>
          <a:xfrm>
            <a:off x="98061" y="98855"/>
            <a:ext cx="4270740" cy="523220"/>
          </a:xfrm>
          <a:prstGeom prst="rect">
            <a:avLst/>
          </a:prstGeom>
          <a:solidFill>
            <a:srgbClr val="FFFFFF">
              <a:alpha val="69804"/>
            </a:srgbClr>
          </a:solidFill>
        </p:spPr>
        <p:txBody>
          <a:bodyPr wrap="square" rtlCol="0">
            <a:spAutoFit/>
          </a:bodyPr>
          <a:lstStyle/>
          <a:p>
            <a:r>
              <a:rPr lang="en-US" sz="2800" dirty="0" smtClean="0">
                <a:solidFill>
                  <a:schemeClr val="tx2">
                    <a:lumMod val="50000"/>
                  </a:schemeClr>
                </a:solidFill>
                <a:latin typeface="Rockwell" panose="02060603020205020403" pitchFamily="18" charset="0"/>
              </a:rPr>
              <a:t>Signal Cabinet Hardware</a:t>
            </a:r>
            <a:endParaRPr lang="en-US" sz="2800" dirty="0">
              <a:solidFill>
                <a:schemeClr val="tx2">
                  <a:lumMod val="50000"/>
                </a:schemeClr>
              </a:solidFill>
              <a:latin typeface="Rockwell" panose="02060603020205020403" pitchFamily="18" charset="0"/>
            </a:endParaRPr>
          </a:p>
        </p:txBody>
      </p:sp>
      <p:sp>
        <p:nvSpPr>
          <p:cNvPr id="2" name="Slide Number Placeholder 1"/>
          <p:cNvSpPr>
            <a:spLocks noGrp="1"/>
          </p:cNvSpPr>
          <p:nvPr>
            <p:ph type="sldNum" sz="quarter" idx="12"/>
          </p:nvPr>
        </p:nvSpPr>
        <p:spPr/>
        <p:txBody>
          <a:bodyPr/>
          <a:lstStyle/>
          <a:p>
            <a:fld id="{0AC18CFA-7598-43EB-B330-793B67118580}" type="slidenum">
              <a:rPr lang="en-US" smtClean="0"/>
              <a:t>5</a:t>
            </a:fld>
            <a:endParaRPr lang="en-US"/>
          </a:p>
        </p:txBody>
      </p:sp>
    </p:spTree>
    <p:extLst>
      <p:ext uri="{BB962C8B-B14F-4D97-AF65-F5344CB8AC3E}">
        <p14:creationId xmlns:p14="http://schemas.microsoft.com/office/powerpoint/2010/main" val="164392839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8060" y="98855"/>
            <a:ext cx="6631460" cy="523220"/>
          </a:xfrm>
          <a:prstGeom prst="rect">
            <a:avLst/>
          </a:prstGeom>
          <a:noFill/>
        </p:spPr>
        <p:txBody>
          <a:bodyPr wrap="square" rtlCol="0">
            <a:spAutoFit/>
          </a:bodyPr>
          <a:lstStyle/>
          <a:p>
            <a:r>
              <a:rPr lang="en-US" sz="2800" dirty="0" smtClean="0">
                <a:solidFill>
                  <a:schemeClr val="tx2">
                    <a:lumMod val="50000"/>
                  </a:schemeClr>
                </a:solidFill>
                <a:latin typeface="Rockwell" panose="02060603020205020403" pitchFamily="18" charset="0"/>
              </a:rPr>
              <a:t>Advantages of Recording</a:t>
            </a:r>
            <a:endParaRPr lang="en-US" sz="2800" dirty="0">
              <a:solidFill>
                <a:schemeClr val="tx2">
                  <a:lumMod val="50000"/>
                </a:schemeClr>
              </a:solidFill>
              <a:latin typeface="Rockwell" panose="02060603020205020403" pitchFamily="18" charset="0"/>
            </a:endParaRPr>
          </a:p>
        </p:txBody>
      </p:sp>
      <p:pic>
        <p:nvPicPr>
          <p:cNvPr id="6" name="Picture 2" descr="http://static1.squarespace.com/static/539919bde4b0703a28bc78a0/53fbc4e7e4b0431f985a5a7d/53ff7c18e4b08eb2b2f8c7c4/1409252470534/PBOT.jpg"/>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a:stretch/>
        </p:blipFill>
        <p:spPr bwMode="auto">
          <a:xfrm>
            <a:off x="0" y="6298945"/>
            <a:ext cx="1647568" cy="559055"/>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p:cNvGrpSpPr/>
          <p:nvPr/>
        </p:nvGrpSpPr>
        <p:grpSpPr>
          <a:xfrm>
            <a:off x="626076" y="1672281"/>
            <a:ext cx="7883610" cy="970583"/>
            <a:chOff x="626076" y="1672281"/>
            <a:chExt cx="7883610" cy="970583"/>
          </a:xfrm>
        </p:grpSpPr>
        <p:sp>
          <p:nvSpPr>
            <p:cNvPr id="11" name="Rectangle 10"/>
            <p:cNvSpPr/>
            <p:nvPr/>
          </p:nvSpPr>
          <p:spPr>
            <a:xfrm>
              <a:off x="626076" y="1672281"/>
              <a:ext cx="7883610" cy="970583"/>
            </a:xfrm>
            <a:prstGeom prst="rect">
              <a:avLst/>
            </a:prstGeom>
            <a:solidFill>
              <a:schemeClr val="accent6">
                <a:lumMod val="20000"/>
                <a:lumOff val="8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 name="TextBox 1"/>
            <p:cNvSpPr txBox="1"/>
            <p:nvPr/>
          </p:nvSpPr>
          <p:spPr>
            <a:xfrm>
              <a:off x="626076" y="1688757"/>
              <a:ext cx="7883609" cy="954107"/>
            </a:xfrm>
            <a:prstGeom prst="rect">
              <a:avLst/>
            </a:prstGeom>
            <a:noFill/>
          </p:spPr>
          <p:txBody>
            <a:bodyPr wrap="square" rtlCol="0">
              <a:spAutoFit/>
            </a:bodyPr>
            <a:lstStyle/>
            <a:p>
              <a:pPr algn="ctr"/>
              <a:r>
                <a:rPr lang="en-US" sz="2800" dirty="0" smtClean="0">
                  <a:latin typeface="+mj-lt"/>
                </a:rPr>
                <a:t>Verification of interconnection functionality, </a:t>
              </a:r>
            </a:p>
            <a:p>
              <a:pPr algn="ctr"/>
              <a:r>
                <a:rPr lang="en-US" sz="2800" dirty="0" smtClean="0">
                  <a:latin typeface="+mj-lt"/>
                </a:rPr>
                <a:t>per </a:t>
              </a:r>
              <a:r>
                <a:rPr lang="en-US" sz="2800" i="1" dirty="0" smtClean="0">
                  <a:latin typeface="+mj-lt"/>
                </a:rPr>
                <a:t>SA 2010-02</a:t>
              </a:r>
            </a:p>
          </p:txBody>
        </p:sp>
      </p:grpSp>
      <p:grpSp>
        <p:nvGrpSpPr>
          <p:cNvPr id="14" name="Group 13"/>
          <p:cNvGrpSpPr/>
          <p:nvPr/>
        </p:nvGrpSpPr>
        <p:grpSpPr>
          <a:xfrm>
            <a:off x="626076" y="2842054"/>
            <a:ext cx="7883610" cy="970583"/>
            <a:chOff x="626076" y="2842054"/>
            <a:chExt cx="7883610" cy="970583"/>
          </a:xfrm>
        </p:grpSpPr>
        <p:sp>
          <p:nvSpPr>
            <p:cNvPr id="15" name="Rectangle 14"/>
            <p:cNvSpPr/>
            <p:nvPr/>
          </p:nvSpPr>
          <p:spPr>
            <a:xfrm>
              <a:off x="626076" y="2842054"/>
              <a:ext cx="7883610" cy="970583"/>
            </a:xfrm>
            <a:prstGeom prst="rect">
              <a:avLst/>
            </a:prstGeom>
            <a:solidFill>
              <a:schemeClr val="accent6">
                <a:lumMod val="20000"/>
                <a:lumOff val="8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6" name="TextBox 15"/>
            <p:cNvSpPr txBox="1"/>
            <p:nvPr/>
          </p:nvSpPr>
          <p:spPr>
            <a:xfrm>
              <a:off x="626076" y="3024430"/>
              <a:ext cx="7883609" cy="523220"/>
            </a:xfrm>
            <a:prstGeom prst="rect">
              <a:avLst/>
            </a:prstGeom>
            <a:noFill/>
          </p:spPr>
          <p:txBody>
            <a:bodyPr wrap="square" rtlCol="0">
              <a:spAutoFit/>
            </a:bodyPr>
            <a:lstStyle/>
            <a:p>
              <a:pPr algn="ctr"/>
              <a:r>
                <a:rPr lang="en-US" sz="2800" dirty="0" smtClean="0">
                  <a:latin typeface="+mj-lt"/>
                </a:rPr>
                <a:t>Event log of crossing trends and anomalies</a:t>
              </a:r>
            </a:p>
          </p:txBody>
        </p:sp>
      </p:grpSp>
      <p:grpSp>
        <p:nvGrpSpPr>
          <p:cNvPr id="20" name="Group 19"/>
          <p:cNvGrpSpPr/>
          <p:nvPr/>
        </p:nvGrpSpPr>
        <p:grpSpPr>
          <a:xfrm>
            <a:off x="626076" y="4026802"/>
            <a:ext cx="7883610" cy="970583"/>
            <a:chOff x="626076" y="4026802"/>
            <a:chExt cx="7883610" cy="970583"/>
          </a:xfrm>
        </p:grpSpPr>
        <p:sp>
          <p:nvSpPr>
            <p:cNvPr id="17" name="Rectangle 16"/>
            <p:cNvSpPr/>
            <p:nvPr/>
          </p:nvSpPr>
          <p:spPr>
            <a:xfrm>
              <a:off x="626076" y="4026802"/>
              <a:ext cx="7883610" cy="970583"/>
            </a:xfrm>
            <a:prstGeom prst="rect">
              <a:avLst/>
            </a:prstGeom>
            <a:solidFill>
              <a:schemeClr val="accent6">
                <a:lumMod val="20000"/>
                <a:lumOff val="8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9" name="TextBox 18"/>
            <p:cNvSpPr txBox="1"/>
            <p:nvPr/>
          </p:nvSpPr>
          <p:spPr>
            <a:xfrm>
              <a:off x="626076" y="4209178"/>
              <a:ext cx="7883609" cy="523220"/>
            </a:xfrm>
            <a:prstGeom prst="rect">
              <a:avLst/>
            </a:prstGeom>
            <a:noFill/>
          </p:spPr>
          <p:txBody>
            <a:bodyPr wrap="square" rtlCol="0">
              <a:spAutoFit/>
            </a:bodyPr>
            <a:lstStyle/>
            <a:p>
              <a:pPr algn="ctr"/>
              <a:r>
                <a:rPr lang="en-US" sz="2800" dirty="0" smtClean="0">
                  <a:latin typeface="+mj-lt"/>
                </a:rPr>
                <a:t>Timing optimizations</a:t>
              </a:r>
            </a:p>
          </p:txBody>
        </p:sp>
      </p:grpSp>
      <p:sp>
        <p:nvSpPr>
          <p:cNvPr id="3" name="Slide Number Placeholder 2"/>
          <p:cNvSpPr>
            <a:spLocks noGrp="1"/>
          </p:cNvSpPr>
          <p:nvPr>
            <p:ph type="sldNum" sz="quarter" idx="12"/>
          </p:nvPr>
        </p:nvSpPr>
        <p:spPr/>
        <p:txBody>
          <a:bodyPr/>
          <a:lstStyle/>
          <a:p>
            <a:fld id="{0AC18CFA-7598-43EB-B330-793B67118580}" type="slidenum">
              <a:rPr lang="en-US" smtClean="0"/>
              <a:t>6</a:t>
            </a:fld>
            <a:endParaRPr lang="en-US"/>
          </a:p>
        </p:txBody>
      </p:sp>
    </p:spTree>
    <p:extLst>
      <p:ext uri="{BB962C8B-B14F-4D97-AF65-F5344CB8AC3E}">
        <p14:creationId xmlns:p14="http://schemas.microsoft.com/office/powerpoint/2010/main" val="307056350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9" name="Straight Connector 168"/>
          <p:cNvCxnSpPr/>
          <p:nvPr/>
        </p:nvCxnSpPr>
        <p:spPr>
          <a:xfrm flipV="1">
            <a:off x="7453722" y="3972580"/>
            <a:ext cx="2818" cy="16948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0" y="98855"/>
            <a:ext cx="9144000" cy="523220"/>
          </a:xfrm>
          <a:prstGeom prst="rect">
            <a:avLst/>
          </a:prstGeom>
          <a:noFill/>
        </p:spPr>
        <p:txBody>
          <a:bodyPr wrap="square" rtlCol="0">
            <a:spAutoFit/>
          </a:bodyPr>
          <a:lstStyle/>
          <a:p>
            <a:pPr algn="ctr"/>
            <a:r>
              <a:rPr lang="en-US" sz="2800" dirty="0" smtClean="0">
                <a:solidFill>
                  <a:schemeClr val="tx2">
                    <a:lumMod val="50000"/>
                  </a:schemeClr>
                </a:solidFill>
                <a:latin typeface="Rockwell" panose="02060603020205020403" pitchFamily="18" charset="0"/>
              </a:rPr>
              <a:t>Interconnected Crossing Warning Activation Sequence</a:t>
            </a:r>
            <a:endParaRPr lang="en-US" sz="2800" dirty="0">
              <a:solidFill>
                <a:schemeClr val="tx2">
                  <a:lumMod val="50000"/>
                </a:schemeClr>
              </a:solidFill>
              <a:latin typeface="Rockwell" panose="02060603020205020403" pitchFamily="18" charset="0"/>
            </a:endParaRPr>
          </a:p>
        </p:txBody>
      </p:sp>
      <p:pic>
        <p:nvPicPr>
          <p:cNvPr id="5" name="Picture 2" descr="http://static1.squarespace.com/static/539919bde4b0703a28bc78a0/53fbc4e7e4b0431f985a5a7d/53ff7c18e4b08eb2b2f8c7c4/1409252470534/PBOT.jpg"/>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a:stretch/>
        </p:blipFill>
        <p:spPr bwMode="auto">
          <a:xfrm>
            <a:off x="0" y="6298945"/>
            <a:ext cx="1647568" cy="559055"/>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p:cNvGrpSpPr/>
          <p:nvPr/>
        </p:nvGrpSpPr>
        <p:grpSpPr>
          <a:xfrm>
            <a:off x="-76437" y="2635095"/>
            <a:ext cx="9323578" cy="1610888"/>
            <a:chOff x="-496566" y="2651891"/>
            <a:chExt cx="9323578" cy="1610888"/>
          </a:xfrm>
        </p:grpSpPr>
        <p:sp>
          <p:nvSpPr>
            <p:cNvPr id="7" name="Rectangle 6"/>
            <p:cNvSpPr/>
            <p:nvPr/>
          </p:nvSpPr>
          <p:spPr>
            <a:xfrm rot="586469">
              <a:off x="-496566" y="3295417"/>
              <a:ext cx="9323578" cy="196963"/>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flipH="1">
              <a:off x="4535511" y="3354006"/>
              <a:ext cx="33438" cy="1941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4685310" y="3385316"/>
              <a:ext cx="33565" cy="1948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4837710" y="3410716"/>
              <a:ext cx="33565" cy="1948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4990110" y="3439291"/>
              <a:ext cx="33565" cy="1948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5142510" y="3467866"/>
              <a:ext cx="33565" cy="1948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5294910" y="3493266"/>
              <a:ext cx="33565" cy="1948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5447310" y="3518666"/>
              <a:ext cx="33565" cy="1948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5599710" y="3544066"/>
              <a:ext cx="33565" cy="1948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5752110" y="3572641"/>
              <a:ext cx="33565" cy="1948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5904510" y="3601216"/>
              <a:ext cx="33565" cy="1948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6056910" y="3626616"/>
              <a:ext cx="33565" cy="1948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6209310" y="3648841"/>
              <a:ext cx="33565" cy="1948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a:off x="6361710" y="3674241"/>
              <a:ext cx="33565" cy="1948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6514110" y="3702816"/>
              <a:ext cx="33565" cy="1948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6666510" y="3731391"/>
              <a:ext cx="33565" cy="1948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6818910" y="3756791"/>
              <a:ext cx="33565" cy="1948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a:off x="6971310" y="3782191"/>
              <a:ext cx="33565" cy="1948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7123710" y="3807591"/>
              <a:ext cx="33565" cy="1948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7276110" y="3836166"/>
              <a:ext cx="33565" cy="1948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a:off x="7428510" y="3864741"/>
              <a:ext cx="33565" cy="1948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a:off x="7580910" y="3890141"/>
              <a:ext cx="33565" cy="1948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7736485" y="3909191"/>
              <a:ext cx="33565" cy="1948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H="1">
              <a:off x="7888885" y="3934591"/>
              <a:ext cx="33565" cy="1948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8041285" y="3959991"/>
              <a:ext cx="33565" cy="1948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a:off x="8193685" y="3985391"/>
              <a:ext cx="33565" cy="1948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H="1">
              <a:off x="8346085" y="4013966"/>
              <a:ext cx="33565" cy="1948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8498485" y="4042541"/>
              <a:ext cx="33565" cy="1948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H="1">
              <a:off x="8650885" y="4067941"/>
              <a:ext cx="33565" cy="1948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H="1">
              <a:off x="414935" y="2651891"/>
              <a:ext cx="33565" cy="1948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567335" y="2674116"/>
              <a:ext cx="33565" cy="1948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H="1">
              <a:off x="719735" y="2699516"/>
              <a:ext cx="33565" cy="1948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H="1">
              <a:off x="872135" y="2728091"/>
              <a:ext cx="33565" cy="1948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a:off x="1024535" y="2756666"/>
              <a:ext cx="33565" cy="1948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H="1">
              <a:off x="1176935" y="2782066"/>
              <a:ext cx="33565" cy="1948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H="1">
              <a:off x="1329335" y="2807466"/>
              <a:ext cx="33565" cy="1948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H="1">
              <a:off x="1481735" y="2832866"/>
              <a:ext cx="33565" cy="1948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H="1">
              <a:off x="1634135" y="2861441"/>
              <a:ext cx="33565" cy="1948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H="1">
              <a:off x="1786535" y="2890016"/>
              <a:ext cx="33565" cy="1948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H="1">
              <a:off x="1938935" y="2915416"/>
              <a:ext cx="33565" cy="1948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H="1">
              <a:off x="2091335" y="2937641"/>
              <a:ext cx="33565" cy="1948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H="1">
              <a:off x="2243735" y="2963041"/>
              <a:ext cx="33565" cy="1948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flipH="1">
              <a:off x="2396135" y="2991616"/>
              <a:ext cx="33565" cy="1948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a:off x="2548535" y="3020191"/>
              <a:ext cx="33565" cy="1948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H="1">
              <a:off x="2700935" y="3045591"/>
              <a:ext cx="33565" cy="1948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flipH="1">
              <a:off x="2853335" y="3070991"/>
              <a:ext cx="33565" cy="1948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a:off x="3005735" y="3096391"/>
              <a:ext cx="33565" cy="1948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H="1">
              <a:off x="3158135" y="3124966"/>
              <a:ext cx="33565" cy="1948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flipH="1">
              <a:off x="3310535" y="3153541"/>
              <a:ext cx="33565" cy="1948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flipH="1">
              <a:off x="3462935" y="3178941"/>
              <a:ext cx="33565" cy="1948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flipH="1">
              <a:off x="3618510" y="3197991"/>
              <a:ext cx="33565" cy="1948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flipH="1">
              <a:off x="3770910" y="3223391"/>
              <a:ext cx="33565" cy="1948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H="1">
              <a:off x="3923310" y="3248791"/>
              <a:ext cx="33565" cy="1948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flipH="1">
              <a:off x="4075710" y="3274191"/>
              <a:ext cx="33565" cy="1948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H="1">
              <a:off x="4228110" y="3302766"/>
              <a:ext cx="33565" cy="1948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4380510" y="3331341"/>
              <a:ext cx="33565" cy="1948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7169" name="Straight Connector 7168"/>
          <p:cNvCxnSpPr>
            <a:endCxn id="7174" idx="2"/>
          </p:cNvCxnSpPr>
          <p:nvPr/>
        </p:nvCxnSpPr>
        <p:spPr>
          <a:xfrm>
            <a:off x="0" y="3071077"/>
            <a:ext cx="6232342" cy="114365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a:endCxn id="90" idx="0"/>
          </p:cNvCxnSpPr>
          <p:nvPr/>
        </p:nvCxnSpPr>
        <p:spPr>
          <a:xfrm>
            <a:off x="-25484" y="3577751"/>
            <a:ext cx="6240489" cy="11108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a:stCxn id="88" idx="0"/>
          </p:cNvCxnSpPr>
          <p:nvPr/>
        </p:nvCxnSpPr>
        <p:spPr>
          <a:xfrm>
            <a:off x="7811911" y="4467168"/>
            <a:ext cx="1332089" cy="22144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a:stCxn id="91" idx="2"/>
          </p:cNvCxnSpPr>
          <p:nvPr/>
        </p:nvCxnSpPr>
        <p:spPr>
          <a:xfrm>
            <a:off x="7498803" y="4944214"/>
            <a:ext cx="1645196" cy="27125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173" name="Arc 7172"/>
          <p:cNvSpPr/>
          <p:nvPr/>
        </p:nvSpPr>
        <p:spPr>
          <a:xfrm rot="6553137">
            <a:off x="6086475" y="3543675"/>
            <a:ext cx="643700" cy="731466"/>
          </a:xfrm>
          <a:prstGeom prst="arc">
            <a:avLst>
              <a:gd name="adj1" fmla="val 16200000"/>
              <a:gd name="adj2" fmla="val 20256747"/>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174" name="Arc 7173"/>
          <p:cNvSpPr/>
          <p:nvPr/>
        </p:nvSpPr>
        <p:spPr>
          <a:xfrm rot="10800000">
            <a:off x="5800884" y="3415855"/>
            <a:ext cx="1252664" cy="819203"/>
          </a:xfrm>
          <a:prstGeom prst="arc">
            <a:avLst>
              <a:gd name="adj1" fmla="val 16200000"/>
              <a:gd name="adj2" fmla="val 17795587"/>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5" name="Arc 84"/>
          <p:cNvSpPr/>
          <p:nvPr/>
        </p:nvSpPr>
        <p:spPr>
          <a:xfrm rot="5738537">
            <a:off x="5775304" y="3344450"/>
            <a:ext cx="1252664" cy="819203"/>
          </a:xfrm>
          <a:prstGeom prst="arc">
            <a:avLst>
              <a:gd name="adj1" fmla="val 16729589"/>
              <a:gd name="adj2" fmla="val 18155347"/>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7" name="Arc 86"/>
          <p:cNvSpPr/>
          <p:nvPr/>
        </p:nvSpPr>
        <p:spPr>
          <a:xfrm rot="11846084">
            <a:off x="7455902" y="3690179"/>
            <a:ext cx="643700" cy="731466"/>
          </a:xfrm>
          <a:prstGeom prst="arc">
            <a:avLst>
              <a:gd name="adj1" fmla="val 16723656"/>
              <a:gd name="adj2" fmla="val 20256747"/>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8" name="Arc 87"/>
          <p:cNvSpPr/>
          <p:nvPr/>
        </p:nvSpPr>
        <p:spPr>
          <a:xfrm rot="11588977">
            <a:off x="7339903" y="3675141"/>
            <a:ext cx="1252664" cy="819203"/>
          </a:xfrm>
          <a:prstGeom prst="arc">
            <a:avLst>
              <a:gd name="adj1" fmla="val 16729589"/>
              <a:gd name="adj2" fmla="val 18465057"/>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0" name="Arc 89"/>
          <p:cNvSpPr/>
          <p:nvPr/>
        </p:nvSpPr>
        <p:spPr>
          <a:xfrm rot="1503390">
            <a:off x="5706670" y="4654194"/>
            <a:ext cx="706887" cy="731466"/>
          </a:xfrm>
          <a:prstGeom prst="arc">
            <a:avLst>
              <a:gd name="adj1" fmla="val 16200000"/>
              <a:gd name="adj2" fmla="val 20256747"/>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1" name="Arc 90"/>
          <p:cNvSpPr/>
          <p:nvPr/>
        </p:nvSpPr>
        <p:spPr>
          <a:xfrm rot="17875468">
            <a:off x="7111092" y="4931974"/>
            <a:ext cx="706887" cy="731466"/>
          </a:xfrm>
          <a:prstGeom prst="arc">
            <a:avLst>
              <a:gd name="adj1" fmla="val 16200000"/>
              <a:gd name="adj2" fmla="val 20256747"/>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93" name="Straight Connector 92"/>
          <p:cNvCxnSpPr>
            <a:endCxn id="90" idx="2"/>
          </p:cNvCxnSpPr>
          <p:nvPr/>
        </p:nvCxnSpPr>
        <p:spPr>
          <a:xfrm flipV="1">
            <a:off x="6109729" y="5036464"/>
            <a:ext cx="305149" cy="9689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a:endCxn id="91" idx="0"/>
          </p:cNvCxnSpPr>
          <p:nvPr/>
        </p:nvCxnSpPr>
        <p:spPr>
          <a:xfrm flipV="1">
            <a:off x="6822683" y="5126432"/>
            <a:ext cx="318703" cy="9272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flipV="1">
            <a:off x="7490233" y="1896934"/>
            <a:ext cx="356063" cy="187758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flipV="1">
            <a:off x="6820991" y="1745069"/>
            <a:ext cx="359859" cy="191432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7199" name="Group 7198"/>
          <p:cNvGrpSpPr/>
          <p:nvPr/>
        </p:nvGrpSpPr>
        <p:grpSpPr>
          <a:xfrm>
            <a:off x="6652578" y="3184459"/>
            <a:ext cx="288018" cy="452030"/>
            <a:chOff x="4054032" y="2841211"/>
            <a:chExt cx="288018" cy="452030"/>
          </a:xfrm>
        </p:grpSpPr>
        <p:sp>
          <p:nvSpPr>
            <p:cNvPr id="135" name="Oval 134"/>
            <p:cNvSpPr/>
            <p:nvPr/>
          </p:nvSpPr>
          <p:spPr>
            <a:xfrm>
              <a:off x="4115553" y="3117610"/>
              <a:ext cx="49145" cy="45719"/>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Oval 135"/>
            <p:cNvSpPr/>
            <p:nvPr/>
          </p:nvSpPr>
          <p:spPr>
            <a:xfrm>
              <a:off x="4232842" y="3114434"/>
              <a:ext cx="49145" cy="45719"/>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198" name="Straight Connector 7197"/>
            <p:cNvCxnSpPr/>
            <p:nvPr/>
          </p:nvCxnSpPr>
          <p:spPr>
            <a:xfrm>
              <a:off x="4199892" y="3022949"/>
              <a:ext cx="12343" cy="27029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7196" name="Group 7195"/>
            <p:cNvGrpSpPr/>
            <p:nvPr/>
          </p:nvGrpSpPr>
          <p:grpSpPr>
            <a:xfrm>
              <a:off x="4054032" y="2841211"/>
              <a:ext cx="288018" cy="288018"/>
              <a:chOff x="4091100" y="2684108"/>
              <a:chExt cx="288018" cy="288018"/>
            </a:xfrm>
          </p:grpSpPr>
          <p:sp>
            <p:nvSpPr>
              <p:cNvPr id="7195" name="Rectangle 7194"/>
              <p:cNvSpPr/>
              <p:nvPr/>
            </p:nvSpPr>
            <p:spPr>
              <a:xfrm rot="2700000">
                <a:off x="4092492" y="2803048"/>
                <a:ext cx="288018" cy="5013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Rectangle 132"/>
              <p:cNvSpPr/>
              <p:nvPr/>
            </p:nvSpPr>
            <p:spPr>
              <a:xfrm rot="8100000">
                <a:off x="4091100" y="2804001"/>
                <a:ext cx="288018" cy="5013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40" name="Group 139"/>
          <p:cNvGrpSpPr/>
          <p:nvPr/>
        </p:nvGrpSpPr>
        <p:grpSpPr>
          <a:xfrm>
            <a:off x="7414718" y="3895274"/>
            <a:ext cx="288018" cy="452030"/>
            <a:chOff x="4054032" y="2841211"/>
            <a:chExt cx="288018" cy="452030"/>
          </a:xfrm>
        </p:grpSpPr>
        <p:sp>
          <p:nvSpPr>
            <p:cNvPr id="141" name="Oval 140"/>
            <p:cNvSpPr/>
            <p:nvPr/>
          </p:nvSpPr>
          <p:spPr>
            <a:xfrm>
              <a:off x="4115553" y="3117610"/>
              <a:ext cx="49145" cy="45719"/>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p:cNvSpPr/>
            <p:nvPr/>
          </p:nvSpPr>
          <p:spPr>
            <a:xfrm>
              <a:off x="4232842" y="3114434"/>
              <a:ext cx="49145" cy="45719"/>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3" name="Straight Connector 142"/>
            <p:cNvCxnSpPr/>
            <p:nvPr/>
          </p:nvCxnSpPr>
          <p:spPr>
            <a:xfrm>
              <a:off x="4199892" y="3022949"/>
              <a:ext cx="12343" cy="27029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44" name="Group 143"/>
            <p:cNvGrpSpPr/>
            <p:nvPr/>
          </p:nvGrpSpPr>
          <p:grpSpPr>
            <a:xfrm>
              <a:off x="4054032" y="2841211"/>
              <a:ext cx="288018" cy="288018"/>
              <a:chOff x="4091100" y="2684108"/>
              <a:chExt cx="288018" cy="288018"/>
            </a:xfrm>
          </p:grpSpPr>
          <p:sp>
            <p:nvSpPr>
              <p:cNvPr id="145" name="Rectangle 144"/>
              <p:cNvSpPr/>
              <p:nvPr/>
            </p:nvSpPr>
            <p:spPr>
              <a:xfrm rot="2700000">
                <a:off x="4092492" y="2803048"/>
                <a:ext cx="288018" cy="5013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ectangle 145"/>
              <p:cNvSpPr/>
              <p:nvPr/>
            </p:nvSpPr>
            <p:spPr>
              <a:xfrm rot="8100000">
                <a:off x="4091100" y="2804001"/>
                <a:ext cx="288018" cy="5013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cxnSp>
        <p:nvCxnSpPr>
          <p:cNvPr id="201" name="Straight Connector 200"/>
          <p:cNvCxnSpPr/>
          <p:nvPr/>
        </p:nvCxnSpPr>
        <p:spPr>
          <a:xfrm flipH="1">
            <a:off x="61613" y="2500553"/>
            <a:ext cx="33565" cy="1948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p:cNvCxnSpPr/>
          <p:nvPr/>
        </p:nvCxnSpPr>
        <p:spPr>
          <a:xfrm flipH="1">
            <a:off x="214013" y="2534191"/>
            <a:ext cx="33565" cy="1948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p:cNvCxnSpPr/>
          <p:nvPr/>
        </p:nvCxnSpPr>
        <p:spPr>
          <a:xfrm flipH="1">
            <a:off x="366413" y="2562766"/>
            <a:ext cx="33565" cy="1948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p:cNvCxnSpPr/>
          <p:nvPr/>
        </p:nvCxnSpPr>
        <p:spPr>
          <a:xfrm flipH="1">
            <a:off x="518813" y="2588166"/>
            <a:ext cx="33565" cy="1948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a:xfrm flipH="1">
            <a:off x="671213" y="2613566"/>
            <a:ext cx="33565" cy="1948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8" name="Group 27"/>
          <p:cNvGrpSpPr/>
          <p:nvPr/>
        </p:nvGrpSpPr>
        <p:grpSpPr>
          <a:xfrm>
            <a:off x="558820" y="745387"/>
            <a:ext cx="369332" cy="1822105"/>
            <a:chOff x="558820" y="745387"/>
            <a:chExt cx="369332" cy="1822105"/>
          </a:xfrm>
        </p:grpSpPr>
        <p:sp>
          <p:nvSpPr>
            <p:cNvPr id="19" name="Left Arrow Callout 18"/>
            <p:cNvSpPr/>
            <p:nvPr/>
          </p:nvSpPr>
          <p:spPr>
            <a:xfrm rot="16810761">
              <a:off x="-155532" y="1553870"/>
              <a:ext cx="1730682" cy="296562"/>
            </a:xfrm>
            <a:prstGeom prst="leftArrowCallout">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TextBox 21"/>
            <p:cNvSpPr txBox="1"/>
            <p:nvPr/>
          </p:nvSpPr>
          <p:spPr>
            <a:xfrm rot="16800000">
              <a:off x="82937" y="1221270"/>
              <a:ext cx="1321097" cy="369332"/>
            </a:xfrm>
            <a:prstGeom prst="rect">
              <a:avLst/>
            </a:prstGeom>
            <a:noFill/>
            <a:ln>
              <a:noFill/>
            </a:ln>
          </p:spPr>
          <p:txBody>
            <a:bodyPr wrap="square" rtlCol="0">
              <a:spAutoFit/>
            </a:bodyPr>
            <a:lstStyle/>
            <a:p>
              <a:pPr algn="ctr"/>
              <a:r>
                <a:rPr lang="en-US" dirty="0" err="1" smtClean="0">
                  <a:latin typeface="Rockwell" panose="02060603020205020403" pitchFamily="18" charset="0"/>
                </a:rPr>
                <a:t>Ped</a:t>
              </a:r>
              <a:r>
                <a:rPr lang="en-US" dirty="0" smtClean="0">
                  <a:latin typeface="Rockwell" panose="02060603020205020403" pitchFamily="18" charset="0"/>
                </a:rPr>
                <a:t> Clear</a:t>
              </a:r>
              <a:endParaRPr lang="en-US" dirty="0">
                <a:latin typeface="Rockwell" panose="02060603020205020403" pitchFamily="18" charset="0"/>
              </a:endParaRPr>
            </a:p>
          </p:txBody>
        </p:sp>
      </p:grpSp>
      <p:grpSp>
        <p:nvGrpSpPr>
          <p:cNvPr id="7168" name="Group 7167"/>
          <p:cNvGrpSpPr/>
          <p:nvPr/>
        </p:nvGrpSpPr>
        <p:grpSpPr>
          <a:xfrm>
            <a:off x="1666092" y="739180"/>
            <a:ext cx="646331" cy="2059165"/>
            <a:chOff x="1666092" y="739180"/>
            <a:chExt cx="646331" cy="2059165"/>
          </a:xfrm>
        </p:grpSpPr>
        <p:sp>
          <p:nvSpPr>
            <p:cNvPr id="206" name="Left Arrow Callout 205"/>
            <p:cNvSpPr/>
            <p:nvPr/>
          </p:nvSpPr>
          <p:spPr>
            <a:xfrm rot="16810761">
              <a:off x="982380" y="1496742"/>
              <a:ext cx="1991521" cy="611685"/>
            </a:xfrm>
            <a:prstGeom prst="leftArrowCallout">
              <a:avLst>
                <a:gd name="adj1" fmla="val 13919"/>
                <a:gd name="adj2" fmla="val 12594"/>
                <a:gd name="adj3" fmla="val 15585"/>
                <a:gd name="adj4" fmla="val 72173"/>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7" name="TextBox 206"/>
            <p:cNvSpPr txBox="1"/>
            <p:nvPr/>
          </p:nvSpPr>
          <p:spPr>
            <a:xfrm rot="16800000">
              <a:off x="1199313" y="1205959"/>
              <a:ext cx="1579889" cy="646331"/>
            </a:xfrm>
            <a:prstGeom prst="rect">
              <a:avLst/>
            </a:prstGeom>
            <a:noFill/>
            <a:ln>
              <a:noFill/>
            </a:ln>
          </p:spPr>
          <p:txBody>
            <a:bodyPr wrap="square" rtlCol="0">
              <a:spAutoFit/>
            </a:bodyPr>
            <a:lstStyle/>
            <a:p>
              <a:pPr algn="ctr"/>
              <a:r>
                <a:rPr lang="en-US" dirty="0" err="1" smtClean="0">
                  <a:latin typeface="Rockwell" panose="02060603020205020403" pitchFamily="18" charset="0"/>
                </a:rPr>
                <a:t>Veh</a:t>
              </a:r>
              <a:r>
                <a:rPr lang="en-US" dirty="0" smtClean="0">
                  <a:latin typeface="Rockwell" panose="02060603020205020403" pitchFamily="18" charset="0"/>
                </a:rPr>
                <a:t> Advance Preemption</a:t>
              </a:r>
              <a:endParaRPr lang="en-US" dirty="0">
                <a:latin typeface="Rockwell" panose="02060603020205020403" pitchFamily="18" charset="0"/>
              </a:endParaRPr>
            </a:p>
          </p:txBody>
        </p:sp>
      </p:grpSp>
      <p:grpSp>
        <p:nvGrpSpPr>
          <p:cNvPr id="7171" name="Group 7170"/>
          <p:cNvGrpSpPr/>
          <p:nvPr/>
        </p:nvGrpSpPr>
        <p:grpSpPr>
          <a:xfrm>
            <a:off x="5499381" y="1314399"/>
            <a:ext cx="372032" cy="2113568"/>
            <a:chOff x="5499381" y="1314399"/>
            <a:chExt cx="372032" cy="2113568"/>
          </a:xfrm>
        </p:grpSpPr>
        <p:sp>
          <p:nvSpPr>
            <p:cNvPr id="210" name="Left Arrow Callout 209"/>
            <p:cNvSpPr/>
            <p:nvPr/>
          </p:nvSpPr>
          <p:spPr>
            <a:xfrm rot="16810761">
              <a:off x="4621516" y="2253540"/>
              <a:ext cx="2052292" cy="296562"/>
            </a:xfrm>
            <a:prstGeom prst="leftArrowCallout">
              <a:avLst>
                <a:gd name="adj1" fmla="val 25000"/>
                <a:gd name="adj2" fmla="val 25000"/>
                <a:gd name="adj3" fmla="val 25000"/>
                <a:gd name="adj4" fmla="val 69275"/>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1" name="TextBox 210"/>
            <p:cNvSpPr txBox="1"/>
            <p:nvPr/>
          </p:nvSpPr>
          <p:spPr>
            <a:xfrm rot="16800000">
              <a:off x="4926283" y="1890197"/>
              <a:ext cx="1520928" cy="369332"/>
            </a:xfrm>
            <a:prstGeom prst="rect">
              <a:avLst/>
            </a:prstGeom>
            <a:noFill/>
            <a:ln>
              <a:noFill/>
            </a:ln>
          </p:spPr>
          <p:txBody>
            <a:bodyPr wrap="square" rtlCol="0">
              <a:spAutoFit/>
            </a:bodyPr>
            <a:lstStyle/>
            <a:p>
              <a:pPr algn="ctr"/>
              <a:r>
                <a:rPr lang="en-US" dirty="0" smtClean="0">
                  <a:latin typeface="Rockwell" panose="02060603020205020403" pitchFamily="18" charset="0"/>
                </a:rPr>
                <a:t>Gates Down</a:t>
              </a:r>
              <a:endParaRPr lang="en-US" dirty="0">
                <a:latin typeface="Rockwell" panose="02060603020205020403" pitchFamily="18" charset="0"/>
              </a:endParaRPr>
            </a:p>
          </p:txBody>
        </p:sp>
      </p:grpSp>
      <p:grpSp>
        <p:nvGrpSpPr>
          <p:cNvPr id="7172" name="Group 7171"/>
          <p:cNvGrpSpPr/>
          <p:nvPr/>
        </p:nvGrpSpPr>
        <p:grpSpPr>
          <a:xfrm>
            <a:off x="6622966" y="1790185"/>
            <a:ext cx="732415" cy="1868372"/>
            <a:chOff x="6622966" y="1790185"/>
            <a:chExt cx="732415" cy="1868372"/>
          </a:xfrm>
          <a:solidFill>
            <a:schemeClr val="bg1"/>
          </a:solidFill>
        </p:grpSpPr>
        <p:sp>
          <p:nvSpPr>
            <p:cNvPr id="214" name="Left Arrow Callout 213"/>
            <p:cNvSpPr/>
            <p:nvPr/>
          </p:nvSpPr>
          <p:spPr>
            <a:xfrm rot="16810761">
              <a:off x="6036835" y="2376316"/>
              <a:ext cx="1868372" cy="696109"/>
            </a:xfrm>
            <a:prstGeom prst="leftArrowCallout">
              <a:avLst>
                <a:gd name="adj1" fmla="val 13919"/>
                <a:gd name="adj2" fmla="val 12594"/>
                <a:gd name="adj3" fmla="val 15585"/>
                <a:gd name="adj4" fmla="val 66615"/>
              </a:avLst>
            </a:prstGeom>
            <a:grp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3" name="TextBox 212"/>
            <p:cNvSpPr txBox="1"/>
            <p:nvPr/>
          </p:nvSpPr>
          <p:spPr>
            <a:xfrm rot="16800000">
              <a:off x="6463671" y="2091616"/>
              <a:ext cx="1137090" cy="646331"/>
            </a:xfrm>
            <a:prstGeom prst="rect">
              <a:avLst/>
            </a:prstGeom>
            <a:grpFill/>
            <a:ln>
              <a:noFill/>
            </a:ln>
          </p:spPr>
          <p:txBody>
            <a:bodyPr wrap="square" rtlCol="0" anchor="ctr">
              <a:spAutoFit/>
            </a:bodyPr>
            <a:lstStyle/>
            <a:p>
              <a:pPr algn="ctr"/>
              <a:r>
                <a:rPr lang="en-US" dirty="0" smtClean="0">
                  <a:latin typeface="Rockwell" panose="02060603020205020403" pitchFamily="18" charset="0"/>
                </a:rPr>
                <a:t>Train in Crossing</a:t>
              </a:r>
              <a:endParaRPr lang="en-US" dirty="0">
                <a:latin typeface="Rockwell" panose="02060603020205020403" pitchFamily="18" charset="0"/>
              </a:endParaRPr>
            </a:p>
          </p:txBody>
        </p:sp>
      </p:grpSp>
      <p:sp>
        <p:nvSpPr>
          <p:cNvPr id="2" name="Slide Number Placeholder 1"/>
          <p:cNvSpPr>
            <a:spLocks noGrp="1"/>
          </p:cNvSpPr>
          <p:nvPr>
            <p:ph type="sldNum" sz="quarter" idx="12"/>
          </p:nvPr>
        </p:nvSpPr>
        <p:spPr/>
        <p:txBody>
          <a:bodyPr/>
          <a:lstStyle/>
          <a:p>
            <a:fld id="{0AC18CFA-7598-43EB-B330-793B67118580}" type="slidenum">
              <a:rPr lang="en-US" smtClean="0"/>
              <a:t>7</a:t>
            </a:fld>
            <a:endParaRPr lang="en-US"/>
          </a:p>
        </p:txBody>
      </p:sp>
    </p:spTree>
    <p:extLst>
      <p:ext uri="{BB962C8B-B14F-4D97-AF65-F5344CB8AC3E}">
        <p14:creationId xmlns:p14="http://schemas.microsoft.com/office/powerpoint/2010/main" val="128912557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9" name="Straight Connector 168"/>
          <p:cNvCxnSpPr/>
          <p:nvPr/>
        </p:nvCxnSpPr>
        <p:spPr>
          <a:xfrm flipV="1">
            <a:off x="7453722" y="3972580"/>
            <a:ext cx="2818" cy="16948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0" y="98855"/>
            <a:ext cx="9144000" cy="523220"/>
          </a:xfrm>
          <a:prstGeom prst="rect">
            <a:avLst/>
          </a:prstGeom>
          <a:noFill/>
        </p:spPr>
        <p:txBody>
          <a:bodyPr wrap="square" rtlCol="0">
            <a:spAutoFit/>
          </a:bodyPr>
          <a:lstStyle/>
          <a:p>
            <a:pPr algn="ctr"/>
            <a:r>
              <a:rPr lang="en-US" sz="2800" dirty="0" smtClean="0">
                <a:solidFill>
                  <a:schemeClr val="tx2">
                    <a:lumMod val="50000"/>
                  </a:schemeClr>
                </a:solidFill>
                <a:latin typeface="Rockwell" panose="02060603020205020403" pitchFamily="18" charset="0"/>
              </a:rPr>
              <a:t>Interconnected Crossing Warning Activation Sequence</a:t>
            </a:r>
            <a:endParaRPr lang="en-US" sz="2800" dirty="0">
              <a:solidFill>
                <a:schemeClr val="tx2">
                  <a:lumMod val="50000"/>
                </a:schemeClr>
              </a:solidFill>
              <a:latin typeface="Rockwell" panose="02060603020205020403" pitchFamily="18" charset="0"/>
            </a:endParaRPr>
          </a:p>
        </p:txBody>
      </p:sp>
      <p:pic>
        <p:nvPicPr>
          <p:cNvPr id="5" name="Picture 2" descr="http://static1.squarespace.com/static/539919bde4b0703a28bc78a0/53fbc4e7e4b0431f985a5a7d/53ff7c18e4b08eb2b2f8c7c4/1409252470534/PBOT.jpg"/>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a:stretch/>
        </p:blipFill>
        <p:spPr bwMode="auto">
          <a:xfrm>
            <a:off x="0" y="6298945"/>
            <a:ext cx="1647568" cy="559055"/>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p:cNvGrpSpPr/>
          <p:nvPr/>
        </p:nvGrpSpPr>
        <p:grpSpPr>
          <a:xfrm>
            <a:off x="-76437" y="2635095"/>
            <a:ext cx="9323578" cy="1610888"/>
            <a:chOff x="-496566" y="2651891"/>
            <a:chExt cx="9323578" cy="1610888"/>
          </a:xfrm>
        </p:grpSpPr>
        <p:sp>
          <p:nvSpPr>
            <p:cNvPr id="7" name="Rectangle 6"/>
            <p:cNvSpPr/>
            <p:nvPr/>
          </p:nvSpPr>
          <p:spPr>
            <a:xfrm rot="586469">
              <a:off x="-496566" y="3295417"/>
              <a:ext cx="9323578" cy="196963"/>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flipH="1">
              <a:off x="4535511" y="3354006"/>
              <a:ext cx="33438" cy="1941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4685310" y="3385316"/>
              <a:ext cx="33565" cy="1948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4837710" y="3410716"/>
              <a:ext cx="33565" cy="1948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4990110" y="3439291"/>
              <a:ext cx="33565" cy="1948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5142510" y="3467866"/>
              <a:ext cx="33565" cy="1948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5294910" y="3493266"/>
              <a:ext cx="33565" cy="1948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5447310" y="3518666"/>
              <a:ext cx="33565" cy="1948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5599710" y="3544066"/>
              <a:ext cx="33565" cy="1948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5752110" y="3572641"/>
              <a:ext cx="33565" cy="1948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5904510" y="3601216"/>
              <a:ext cx="33565" cy="1948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6056910" y="3626616"/>
              <a:ext cx="33565" cy="1948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6209310" y="3648841"/>
              <a:ext cx="33565" cy="1948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a:off x="6361710" y="3674241"/>
              <a:ext cx="33565" cy="1948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6514110" y="3702816"/>
              <a:ext cx="33565" cy="1948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6666510" y="3731391"/>
              <a:ext cx="33565" cy="1948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6818910" y="3756791"/>
              <a:ext cx="33565" cy="1948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a:off x="6971310" y="3782191"/>
              <a:ext cx="33565" cy="1948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7123710" y="3807591"/>
              <a:ext cx="33565" cy="1948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7276110" y="3836166"/>
              <a:ext cx="33565" cy="1948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a:off x="7428510" y="3864741"/>
              <a:ext cx="33565" cy="1948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a:off x="7580910" y="3890141"/>
              <a:ext cx="33565" cy="1948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7736485" y="3909191"/>
              <a:ext cx="33565" cy="1948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H="1">
              <a:off x="7888885" y="3934591"/>
              <a:ext cx="33565" cy="1948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8041285" y="3959991"/>
              <a:ext cx="33565" cy="1948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a:off x="8193685" y="3985391"/>
              <a:ext cx="33565" cy="1948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H="1">
              <a:off x="8346085" y="4013966"/>
              <a:ext cx="33565" cy="1948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8498485" y="4042541"/>
              <a:ext cx="33565" cy="1948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H="1">
              <a:off x="8650885" y="4067941"/>
              <a:ext cx="33565" cy="1948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H="1">
              <a:off x="414935" y="2651891"/>
              <a:ext cx="33565" cy="1948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567335" y="2674116"/>
              <a:ext cx="33565" cy="1948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H="1">
              <a:off x="719735" y="2699516"/>
              <a:ext cx="33565" cy="1948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H="1">
              <a:off x="872135" y="2728091"/>
              <a:ext cx="33565" cy="1948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a:off x="1024535" y="2756666"/>
              <a:ext cx="33565" cy="1948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H="1">
              <a:off x="1176935" y="2782066"/>
              <a:ext cx="33565" cy="1948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H="1">
              <a:off x="1329335" y="2807466"/>
              <a:ext cx="33565" cy="1948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H="1">
              <a:off x="1481735" y="2832866"/>
              <a:ext cx="33565" cy="1948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H="1">
              <a:off x="1634135" y="2861441"/>
              <a:ext cx="33565" cy="1948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H="1">
              <a:off x="1786535" y="2890016"/>
              <a:ext cx="33565" cy="1948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H="1">
              <a:off x="1938935" y="2915416"/>
              <a:ext cx="33565" cy="1948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H="1">
              <a:off x="2091335" y="2937641"/>
              <a:ext cx="33565" cy="1948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H="1">
              <a:off x="2243735" y="2963041"/>
              <a:ext cx="33565" cy="1948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flipH="1">
              <a:off x="2396135" y="2991616"/>
              <a:ext cx="33565" cy="1948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a:off x="2548535" y="3020191"/>
              <a:ext cx="33565" cy="1948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H="1">
              <a:off x="2700935" y="3045591"/>
              <a:ext cx="33565" cy="1948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flipH="1">
              <a:off x="2853335" y="3070991"/>
              <a:ext cx="33565" cy="1948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a:off x="3005735" y="3096391"/>
              <a:ext cx="33565" cy="1948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H="1">
              <a:off x="3158135" y="3124966"/>
              <a:ext cx="33565" cy="1948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flipH="1">
              <a:off x="3310535" y="3153541"/>
              <a:ext cx="33565" cy="1948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flipH="1">
              <a:off x="3462935" y="3178941"/>
              <a:ext cx="33565" cy="1948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flipH="1">
              <a:off x="3618510" y="3197991"/>
              <a:ext cx="33565" cy="1948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flipH="1">
              <a:off x="3770910" y="3223391"/>
              <a:ext cx="33565" cy="1948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H="1">
              <a:off x="3923310" y="3248791"/>
              <a:ext cx="33565" cy="1948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flipH="1">
              <a:off x="4075710" y="3274191"/>
              <a:ext cx="33565" cy="1948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H="1">
              <a:off x="4228110" y="3302766"/>
              <a:ext cx="33565" cy="1948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4380510" y="3331341"/>
              <a:ext cx="33565" cy="1948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7169" name="Straight Connector 7168"/>
          <p:cNvCxnSpPr>
            <a:endCxn id="7174" idx="2"/>
          </p:cNvCxnSpPr>
          <p:nvPr/>
        </p:nvCxnSpPr>
        <p:spPr>
          <a:xfrm>
            <a:off x="0" y="3071077"/>
            <a:ext cx="6232342" cy="114365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a:endCxn id="90" idx="0"/>
          </p:cNvCxnSpPr>
          <p:nvPr/>
        </p:nvCxnSpPr>
        <p:spPr>
          <a:xfrm>
            <a:off x="-25484" y="3577751"/>
            <a:ext cx="6240489" cy="11108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a:stCxn id="88" idx="0"/>
          </p:cNvCxnSpPr>
          <p:nvPr/>
        </p:nvCxnSpPr>
        <p:spPr>
          <a:xfrm>
            <a:off x="7811911" y="4467168"/>
            <a:ext cx="1332089" cy="22144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a:stCxn id="91" idx="2"/>
          </p:cNvCxnSpPr>
          <p:nvPr/>
        </p:nvCxnSpPr>
        <p:spPr>
          <a:xfrm>
            <a:off x="7498803" y="4944214"/>
            <a:ext cx="1645196" cy="27125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173" name="Arc 7172"/>
          <p:cNvSpPr/>
          <p:nvPr/>
        </p:nvSpPr>
        <p:spPr>
          <a:xfrm rot="6553137">
            <a:off x="6086475" y="3543675"/>
            <a:ext cx="643700" cy="731466"/>
          </a:xfrm>
          <a:prstGeom prst="arc">
            <a:avLst>
              <a:gd name="adj1" fmla="val 16200000"/>
              <a:gd name="adj2" fmla="val 20256747"/>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174" name="Arc 7173"/>
          <p:cNvSpPr/>
          <p:nvPr/>
        </p:nvSpPr>
        <p:spPr>
          <a:xfrm rot="10800000">
            <a:off x="5800884" y="3415855"/>
            <a:ext cx="1252664" cy="819203"/>
          </a:xfrm>
          <a:prstGeom prst="arc">
            <a:avLst>
              <a:gd name="adj1" fmla="val 16200000"/>
              <a:gd name="adj2" fmla="val 17795587"/>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5" name="Arc 84"/>
          <p:cNvSpPr/>
          <p:nvPr/>
        </p:nvSpPr>
        <p:spPr>
          <a:xfrm rot="5738537">
            <a:off x="5775304" y="3344450"/>
            <a:ext cx="1252664" cy="819203"/>
          </a:xfrm>
          <a:prstGeom prst="arc">
            <a:avLst>
              <a:gd name="adj1" fmla="val 16729589"/>
              <a:gd name="adj2" fmla="val 18155347"/>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7" name="Arc 86"/>
          <p:cNvSpPr/>
          <p:nvPr/>
        </p:nvSpPr>
        <p:spPr>
          <a:xfrm rot="11846084">
            <a:off x="7455902" y="3690179"/>
            <a:ext cx="643700" cy="731466"/>
          </a:xfrm>
          <a:prstGeom prst="arc">
            <a:avLst>
              <a:gd name="adj1" fmla="val 16723656"/>
              <a:gd name="adj2" fmla="val 20256747"/>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8" name="Arc 87"/>
          <p:cNvSpPr/>
          <p:nvPr/>
        </p:nvSpPr>
        <p:spPr>
          <a:xfrm rot="11588977">
            <a:off x="7339903" y="3675141"/>
            <a:ext cx="1252664" cy="819203"/>
          </a:xfrm>
          <a:prstGeom prst="arc">
            <a:avLst>
              <a:gd name="adj1" fmla="val 16729589"/>
              <a:gd name="adj2" fmla="val 18465057"/>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0" name="Arc 89"/>
          <p:cNvSpPr/>
          <p:nvPr/>
        </p:nvSpPr>
        <p:spPr>
          <a:xfrm rot="1503390">
            <a:off x="5706670" y="4654194"/>
            <a:ext cx="706887" cy="731466"/>
          </a:xfrm>
          <a:prstGeom prst="arc">
            <a:avLst>
              <a:gd name="adj1" fmla="val 16200000"/>
              <a:gd name="adj2" fmla="val 20256747"/>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1" name="Arc 90"/>
          <p:cNvSpPr/>
          <p:nvPr/>
        </p:nvSpPr>
        <p:spPr>
          <a:xfrm rot="17875468">
            <a:off x="7111092" y="4931974"/>
            <a:ext cx="706887" cy="731466"/>
          </a:xfrm>
          <a:prstGeom prst="arc">
            <a:avLst>
              <a:gd name="adj1" fmla="val 16200000"/>
              <a:gd name="adj2" fmla="val 20256747"/>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93" name="Straight Connector 92"/>
          <p:cNvCxnSpPr>
            <a:endCxn id="90" idx="2"/>
          </p:cNvCxnSpPr>
          <p:nvPr/>
        </p:nvCxnSpPr>
        <p:spPr>
          <a:xfrm flipV="1">
            <a:off x="6109729" y="5036464"/>
            <a:ext cx="305149" cy="9689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a:endCxn id="91" idx="0"/>
          </p:cNvCxnSpPr>
          <p:nvPr/>
        </p:nvCxnSpPr>
        <p:spPr>
          <a:xfrm flipV="1">
            <a:off x="6822683" y="5126432"/>
            <a:ext cx="318703" cy="9272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flipV="1">
            <a:off x="7490233" y="1896934"/>
            <a:ext cx="356063" cy="187758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flipV="1">
            <a:off x="6820991" y="1745069"/>
            <a:ext cx="359859" cy="191432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7199" name="Group 7198"/>
          <p:cNvGrpSpPr/>
          <p:nvPr/>
        </p:nvGrpSpPr>
        <p:grpSpPr>
          <a:xfrm>
            <a:off x="6652578" y="3184459"/>
            <a:ext cx="288018" cy="452030"/>
            <a:chOff x="4054032" y="2841211"/>
            <a:chExt cx="288018" cy="452030"/>
          </a:xfrm>
        </p:grpSpPr>
        <p:sp>
          <p:nvSpPr>
            <p:cNvPr id="135" name="Oval 134"/>
            <p:cNvSpPr/>
            <p:nvPr/>
          </p:nvSpPr>
          <p:spPr>
            <a:xfrm>
              <a:off x="4115553" y="3117610"/>
              <a:ext cx="49145" cy="45719"/>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Oval 135"/>
            <p:cNvSpPr/>
            <p:nvPr/>
          </p:nvSpPr>
          <p:spPr>
            <a:xfrm>
              <a:off x="4232842" y="3114434"/>
              <a:ext cx="49145" cy="45719"/>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198" name="Straight Connector 7197"/>
            <p:cNvCxnSpPr/>
            <p:nvPr/>
          </p:nvCxnSpPr>
          <p:spPr>
            <a:xfrm>
              <a:off x="4199892" y="3022949"/>
              <a:ext cx="12343" cy="27029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7196" name="Group 7195"/>
            <p:cNvGrpSpPr/>
            <p:nvPr/>
          </p:nvGrpSpPr>
          <p:grpSpPr>
            <a:xfrm>
              <a:off x="4054032" y="2841211"/>
              <a:ext cx="288018" cy="288018"/>
              <a:chOff x="4091100" y="2684108"/>
              <a:chExt cx="288018" cy="288018"/>
            </a:xfrm>
          </p:grpSpPr>
          <p:sp>
            <p:nvSpPr>
              <p:cNvPr id="7195" name="Rectangle 7194"/>
              <p:cNvSpPr/>
              <p:nvPr/>
            </p:nvSpPr>
            <p:spPr>
              <a:xfrm rot="2700000">
                <a:off x="4092492" y="2803048"/>
                <a:ext cx="288018" cy="5013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Rectangle 132"/>
              <p:cNvSpPr/>
              <p:nvPr/>
            </p:nvSpPr>
            <p:spPr>
              <a:xfrm rot="8100000">
                <a:off x="4091100" y="2804001"/>
                <a:ext cx="288018" cy="5013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40" name="Group 139"/>
          <p:cNvGrpSpPr/>
          <p:nvPr/>
        </p:nvGrpSpPr>
        <p:grpSpPr>
          <a:xfrm>
            <a:off x="7414718" y="3895274"/>
            <a:ext cx="288018" cy="452030"/>
            <a:chOff x="4054032" y="2841211"/>
            <a:chExt cx="288018" cy="452030"/>
          </a:xfrm>
        </p:grpSpPr>
        <p:sp>
          <p:nvSpPr>
            <p:cNvPr id="141" name="Oval 140"/>
            <p:cNvSpPr/>
            <p:nvPr/>
          </p:nvSpPr>
          <p:spPr>
            <a:xfrm>
              <a:off x="4115553" y="3117610"/>
              <a:ext cx="49145" cy="45719"/>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p:cNvSpPr/>
            <p:nvPr/>
          </p:nvSpPr>
          <p:spPr>
            <a:xfrm>
              <a:off x="4232842" y="3114434"/>
              <a:ext cx="49145" cy="45719"/>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3" name="Straight Connector 142"/>
            <p:cNvCxnSpPr/>
            <p:nvPr/>
          </p:nvCxnSpPr>
          <p:spPr>
            <a:xfrm>
              <a:off x="4199892" y="3022949"/>
              <a:ext cx="12343" cy="27029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44" name="Group 143"/>
            <p:cNvGrpSpPr/>
            <p:nvPr/>
          </p:nvGrpSpPr>
          <p:grpSpPr>
            <a:xfrm>
              <a:off x="4054032" y="2841211"/>
              <a:ext cx="288018" cy="288018"/>
              <a:chOff x="4091100" y="2684108"/>
              <a:chExt cx="288018" cy="288018"/>
            </a:xfrm>
          </p:grpSpPr>
          <p:sp>
            <p:nvSpPr>
              <p:cNvPr id="145" name="Rectangle 144"/>
              <p:cNvSpPr/>
              <p:nvPr/>
            </p:nvSpPr>
            <p:spPr>
              <a:xfrm rot="2700000">
                <a:off x="4092492" y="2803048"/>
                <a:ext cx="288018" cy="5013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ectangle 145"/>
              <p:cNvSpPr/>
              <p:nvPr/>
            </p:nvSpPr>
            <p:spPr>
              <a:xfrm rot="8100000">
                <a:off x="4091100" y="2804001"/>
                <a:ext cx="288018" cy="5013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cxnSp>
        <p:nvCxnSpPr>
          <p:cNvPr id="201" name="Straight Connector 200"/>
          <p:cNvCxnSpPr/>
          <p:nvPr/>
        </p:nvCxnSpPr>
        <p:spPr>
          <a:xfrm flipH="1">
            <a:off x="61613" y="2500553"/>
            <a:ext cx="33565" cy="1948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p:cNvCxnSpPr/>
          <p:nvPr/>
        </p:nvCxnSpPr>
        <p:spPr>
          <a:xfrm flipH="1">
            <a:off x="214013" y="2534191"/>
            <a:ext cx="33565" cy="1948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p:cNvCxnSpPr/>
          <p:nvPr/>
        </p:nvCxnSpPr>
        <p:spPr>
          <a:xfrm flipH="1">
            <a:off x="366413" y="2562766"/>
            <a:ext cx="33565" cy="1948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p:cNvCxnSpPr/>
          <p:nvPr/>
        </p:nvCxnSpPr>
        <p:spPr>
          <a:xfrm flipH="1">
            <a:off x="518813" y="2588166"/>
            <a:ext cx="33565" cy="1948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a:xfrm flipH="1">
            <a:off x="671213" y="2613566"/>
            <a:ext cx="33565" cy="1948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8" name="Group 27"/>
          <p:cNvGrpSpPr/>
          <p:nvPr/>
        </p:nvGrpSpPr>
        <p:grpSpPr>
          <a:xfrm>
            <a:off x="558820" y="745387"/>
            <a:ext cx="369332" cy="1822105"/>
            <a:chOff x="558820" y="745387"/>
            <a:chExt cx="369332" cy="1822105"/>
          </a:xfrm>
        </p:grpSpPr>
        <p:sp>
          <p:nvSpPr>
            <p:cNvPr id="19" name="Left Arrow Callout 18"/>
            <p:cNvSpPr/>
            <p:nvPr/>
          </p:nvSpPr>
          <p:spPr>
            <a:xfrm rot="16810761">
              <a:off x="-155532" y="1553870"/>
              <a:ext cx="1730682" cy="296562"/>
            </a:xfrm>
            <a:prstGeom prst="leftArrowCallou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22" name="TextBox 21"/>
            <p:cNvSpPr txBox="1"/>
            <p:nvPr/>
          </p:nvSpPr>
          <p:spPr>
            <a:xfrm rot="16800000">
              <a:off x="82937" y="1221270"/>
              <a:ext cx="1321097" cy="369332"/>
            </a:xfrm>
            <a:prstGeom prst="rect">
              <a:avLst/>
            </a:prstGeom>
            <a:noFill/>
            <a:ln>
              <a:noFill/>
            </a:ln>
          </p:spPr>
          <p:txBody>
            <a:bodyPr wrap="square" rtlCol="0">
              <a:spAutoFit/>
            </a:bodyPr>
            <a:lstStyle/>
            <a:p>
              <a:pPr algn="ctr"/>
              <a:r>
                <a:rPr lang="en-US" dirty="0" err="1" smtClean="0">
                  <a:solidFill>
                    <a:schemeClr val="bg1">
                      <a:lumMod val="65000"/>
                    </a:schemeClr>
                  </a:solidFill>
                  <a:latin typeface="Rockwell" panose="02060603020205020403" pitchFamily="18" charset="0"/>
                </a:rPr>
                <a:t>Ped</a:t>
              </a:r>
              <a:r>
                <a:rPr lang="en-US" dirty="0" smtClean="0">
                  <a:solidFill>
                    <a:schemeClr val="bg1">
                      <a:lumMod val="65000"/>
                    </a:schemeClr>
                  </a:solidFill>
                  <a:latin typeface="Rockwell" panose="02060603020205020403" pitchFamily="18" charset="0"/>
                </a:rPr>
                <a:t> Clear</a:t>
              </a:r>
              <a:endParaRPr lang="en-US" dirty="0">
                <a:solidFill>
                  <a:schemeClr val="bg1">
                    <a:lumMod val="65000"/>
                  </a:schemeClr>
                </a:solidFill>
                <a:latin typeface="Rockwell" panose="02060603020205020403" pitchFamily="18" charset="0"/>
              </a:endParaRPr>
            </a:p>
          </p:txBody>
        </p:sp>
      </p:grpSp>
      <p:grpSp>
        <p:nvGrpSpPr>
          <p:cNvPr id="7168" name="Group 7167"/>
          <p:cNvGrpSpPr/>
          <p:nvPr/>
        </p:nvGrpSpPr>
        <p:grpSpPr>
          <a:xfrm>
            <a:off x="1666092" y="739180"/>
            <a:ext cx="646331" cy="2059165"/>
            <a:chOff x="1666092" y="739180"/>
            <a:chExt cx="646331" cy="2059165"/>
          </a:xfrm>
        </p:grpSpPr>
        <p:sp>
          <p:nvSpPr>
            <p:cNvPr id="206" name="Left Arrow Callout 205"/>
            <p:cNvSpPr/>
            <p:nvPr/>
          </p:nvSpPr>
          <p:spPr>
            <a:xfrm rot="16810761">
              <a:off x="982380" y="1496742"/>
              <a:ext cx="1991521" cy="611685"/>
            </a:xfrm>
            <a:prstGeom prst="leftArrowCallout">
              <a:avLst>
                <a:gd name="adj1" fmla="val 13919"/>
                <a:gd name="adj2" fmla="val 12594"/>
                <a:gd name="adj3" fmla="val 15585"/>
                <a:gd name="adj4" fmla="val 72173"/>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207" name="TextBox 206"/>
            <p:cNvSpPr txBox="1"/>
            <p:nvPr/>
          </p:nvSpPr>
          <p:spPr>
            <a:xfrm rot="16800000">
              <a:off x="1199313" y="1205959"/>
              <a:ext cx="1579889" cy="646331"/>
            </a:xfrm>
            <a:prstGeom prst="rect">
              <a:avLst/>
            </a:prstGeom>
            <a:noFill/>
            <a:ln>
              <a:noFill/>
            </a:ln>
          </p:spPr>
          <p:txBody>
            <a:bodyPr wrap="square" rtlCol="0">
              <a:spAutoFit/>
            </a:bodyPr>
            <a:lstStyle/>
            <a:p>
              <a:pPr algn="ctr"/>
              <a:r>
                <a:rPr lang="en-US" dirty="0" err="1" smtClean="0">
                  <a:solidFill>
                    <a:schemeClr val="bg1">
                      <a:lumMod val="65000"/>
                    </a:schemeClr>
                  </a:solidFill>
                  <a:latin typeface="Rockwell" panose="02060603020205020403" pitchFamily="18" charset="0"/>
                </a:rPr>
                <a:t>Veh</a:t>
              </a:r>
              <a:r>
                <a:rPr lang="en-US" dirty="0" smtClean="0">
                  <a:solidFill>
                    <a:schemeClr val="bg1">
                      <a:lumMod val="65000"/>
                    </a:schemeClr>
                  </a:solidFill>
                  <a:latin typeface="Rockwell" panose="02060603020205020403" pitchFamily="18" charset="0"/>
                </a:rPr>
                <a:t> Advance Preemption</a:t>
              </a:r>
              <a:endParaRPr lang="en-US" dirty="0">
                <a:solidFill>
                  <a:schemeClr val="bg1">
                    <a:lumMod val="65000"/>
                  </a:schemeClr>
                </a:solidFill>
                <a:latin typeface="Rockwell" panose="02060603020205020403" pitchFamily="18" charset="0"/>
              </a:endParaRPr>
            </a:p>
          </p:txBody>
        </p:sp>
      </p:grpSp>
      <p:grpSp>
        <p:nvGrpSpPr>
          <p:cNvPr id="7171" name="Group 7170"/>
          <p:cNvGrpSpPr/>
          <p:nvPr/>
        </p:nvGrpSpPr>
        <p:grpSpPr>
          <a:xfrm>
            <a:off x="5499381" y="1314399"/>
            <a:ext cx="372032" cy="2113568"/>
            <a:chOff x="5499381" y="1314399"/>
            <a:chExt cx="372032" cy="2113568"/>
          </a:xfrm>
        </p:grpSpPr>
        <p:sp>
          <p:nvSpPr>
            <p:cNvPr id="210" name="Left Arrow Callout 209"/>
            <p:cNvSpPr/>
            <p:nvPr/>
          </p:nvSpPr>
          <p:spPr>
            <a:xfrm rot="16810761">
              <a:off x="4621516" y="2253540"/>
              <a:ext cx="2052292" cy="296562"/>
            </a:xfrm>
            <a:prstGeom prst="leftArrowCallout">
              <a:avLst>
                <a:gd name="adj1" fmla="val 25000"/>
                <a:gd name="adj2" fmla="val 25000"/>
                <a:gd name="adj3" fmla="val 25000"/>
                <a:gd name="adj4" fmla="val 69275"/>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211" name="TextBox 210"/>
            <p:cNvSpPr txBox="1"/>
            <p:nvPr/>
          </p:nvSpPr>
          <p:spPr>
            <a:xfrm rot="16800000">
              <a:off x="4926283" y="1890197"/>
              <a:ext cx="1520928" cy="369332"/>
            </a:xfrm>
            <a:prstGeom prst="rect">
              <a:avLst/>
            </a:prstGeom>
            <a:noFill/>
            <a:ln>
              <a:noFill/>
            </a:ln>
          </p:spPr>
          <p:txBody>
            <a:bodyPr wrap="square" rtlCol="0">
              <a:spAutoFit/>
            </a:bodyPr>
            <a:lstStyle/>
            <a:p>
              <a:pPr algn="ctr"/>
              <a:r>
                <a:rPr lang="en-US" dirty="0" smtClean="0">
                  <a:solidFill>
                    <a:schemeClr val="bg1">
                      <a:lumMod val="65000"/>
                    </a:schemeClr>
                  </a:solidFill>
                  <a:latin typeface="Rockwell" panose="02060603020205020403" pitchFamily="18" charset="0"/>
                </a:rPr>
                <a:t>Gates Down</a:t>
              </a:r>
              <a:endParaRPr lang="en-US" dirty="0">
                <a:solidFill>
                  <a:schemeClr val="bg1">
                    <a:lumMod val="65000"/>
                  </a:schemeClr>
                </a:solidFill>
                <a:latin typeface="Rockwell" panose="02060603020205020403" pitchFamily="18" charset="0"/>
              </a:endParaRPr>
            </a:p>
          </p:txBody>
        </p:sp>
      </p:grpSp>
      <p:grpSp>
        <p:nvGrpSpPr>
          <p:cNvPr id="7172" name="Group 7171"/>
          <p:cNvGrpSpPr/>
          <p:nvPr/>
        </p:nvGrpSpPr>
        <p:grpSpPr>
          <a:xfrm>
            <a:off x="6622966" y="1790185"/>
            <a:ext cx="732415" cy="1868372"/>
            <a:chOff x="6622966" y="1790185"/>
            <a:chExt cx="732415" cy="1868372"/>
          </a:xfrm>
          <a:solidFill>
            <a:schemeClr val="bg1"/>
          </a:solidFill>
        </p:grpSpPr>
        <p:sp>
          <p:nvSpPr>
            <p:cNvPr id="214" name="Left Arrow Callout 213"/>
            <p:cNvSpPr/>
            <p:nvPr/>
          </p:nvSpPr>
          <p:spPr>
            <a:xfrm rot="16810761">
              <a:off x="6036835" y="2376316"/>
              <a:ext cx="1868372" cy="696109"/>
            </a:xfrm>
            <a:prstGeom prst="leftArrowCallout">
              <a:avLst>
                <a:gd name="adj1" fmla="val 13919"/>
                <a:gd name="adj2" fmla="val 12594"/>
                <a:gd name="adj3" fmla="val 15585"/>
                <a:gd name="adj4" fmla="val 66615"/>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213" name="TextBox 212"/>
            <p:cNvSpPr txBox="1"/>
            <p:nvPr/>
          </p:nvSpPr>
          <p:spPr>
            <a:xfrm rot="16800000">
              <a:off x="6463671" y="2091616"/>
              <a:ext cx="1137090" cy="646331"/>
            </a:xfrm>
            <a:prstGeom prst="rect">
              <a:avLst/>
            </a:prstGeom>
            <a:grpFill/>
            <a:ln>
              <a:noFill/>
            </a:ln>
          </p:spPr>
          <p:txBody>
            <a:bodyPr wrap="square" rtlCol="0" anchor="ctr">
              <a:spAutoFit/>
            </a:bodyPr>
            <a:lstStyle/>
            <a:p>
              <a:pPr algn="ctr"/>
              <a:r>
                <a:rPr lang="en-US" dirty="0" smtClean="0">
                  <a:solidFill>
                    <a:schemeClr val="bg1">
                      <a:lumMod val="65000"/>
                    </a:schemeClr>
                  </a:solidFill>
                  <a:latin typeface="Rockwell" panose="02060603020205020403" pitchFamily="18" charset="0"/>
                </a:rPr>
                <a:t>Train in Crossing</a:t>
              </a:r>
              <a:endParaRPr lang="en-US" dirty="0">
                <a:solidFill>
                  <a:schemeClr val="bg1">
                    <a:lumMod val="65000"/>
                  </a:schemeClr>
                </a:solidFill>
                <a:latin typeface="Rockwell" panose="02060603020205020403" pitchFamily="18" charset="0"/>
              </a:endParaRPr>
            </a:p>
          </p:txBody>
        </p:sp>
      </p:grpSp>
      <p:sp>
        <p:nvSpPr>
          <p:cNvPr id="9" name="TextBox 8"/>
          <p:cNvSpPr txBox="1"/>
          <p:nvPr/>
        </p:nvSpPr>
        <p:spPr>
          <a:xfrm>
            <a:off x="123904" y="723355"/>
            <a:ext cx="9143999" cy="369332"/>
          </a:xfrm>
          <a:prstGeom prst="rect">
            <a:avLst/>
          </a:prstGeom>
          <a:noFill/>
        </p:spPr>
        <p:txBody>
          <a:bodyPr wrap="square" rtlCol="0">
            <a:spAutoFit/>
          </a:bodyPr>
          <a:lstStyle/>
          <a:p>
            <a:pPr algn="ctr"/>
            <a:r>
              <a:rPr lang="en-US" dirty="0" smtClean="0">
                <a:latin typeface="Rockwell" panose="02060603020205020403" pitchFamily="18" charset="0"/>
              </a:rPr>
              <a:t>GENERATED BY</a:t>
            </a:r>
            <a:r>
              <a:rPr lang="en-US" dirty="0" smtClean="0">
                <a:latin typeface="Rockwell" panose="02060603020205020403" pitchFamily="18" charset="0"/>
              </a:rPr>
              <a:t> </a:t>
            </a:r>
            <a:r>
              <a:rPr lang="en-US" dirty="0" smtClean="0">
                <a:latin typeface="Rockwell" panose="02060603020205020403" pitchFamily="18" charset="0"/>
              </a:rPr>
              <a:t>TRAFFIC CONTROLLER</a:t>
            </a:r>
            <a:endParaRPr lang="en-US" dirty="0">
              <a:latin typeface="Rockwell" panose="02060603020205020403" pitchFamily="18" charset="0"/>
            </a:endParaRPr>
          </a:p>
        </p:txBody>
      </p:sp>
      <p:sp>
        <p:nvSpPr>
          <p:cNvPr id="10" name="Rectangle 9"/>
          <p:cNvSpPr/>
          <p:nvPr/>
        </p:nvSpPr>
        <p:spPr>
          <a:xfrm>
            <a:off x="2524619" y="743500"/>
            <a:ext cx="4352254" cy="340770"/>
          </a:xfrm>
          <a:prstGeom prst="rect">
            <a:avLst/>
          </a:prstGeom>
          <a:noFill/>
          <a:ln>
            <a:solidFill>
              <a:schemeClr val="tx2">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8" name="Group 137"/>
          <p:cNvGrpSpPr/>
          <p:nvPr/>
        </p:nvGrpSpPr>
        <p:grpSpPr>
          <a:xfrm>
            <a:off x="3795567" y="1249355"/>
            <a:ext cx="371345" cy="1889056"/>
            <a:chOff x="3040589" y="1113061"/>
            <a:chExt cx="371345" cy="1889056"/>
          </a:xfrm>
          <a:solidFill>
            <a:schemeClr val="accent6">
              <a:lumMod val="40000"/>
              <a:lumOff val="60000"/>
            </a:schemeClr>
          </a:solidFill>
        </p:grpSpPr>
        <p:sp>
          <p:nvSpPr>
            <p:cNvPr id="148" name="Left Arrow Callout 147"/>
            <p:cNvSpPr/>
            <p:nvPr/>
          </p:nvSpPr>
          <p:spPr>
            <a:xfrm rot="16810761">
              <a:off x="2257012" y="1921978"/>
              <a:ext cx="1863716" cy="296562"/>
            </a:xfrm>
            <a:prstGeom prst="leftArrowCallout">
              <a:avLst>
                <a:gd name="adj1" fmla="val 25000"/>
                <a:gd name="adj2" fmla="val 25000"/>
                <a:gd name="adj3" fmla="val 25000"/>
                <a:gd name="adj4" fmla="val 67744"/>
              </a:avLst>
            </a:prstGeom>
            <a:grp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p:cNvSpPr txBox="1"/>
            <p:nvPr/>
          </p:nvSpPr>
          <p:spPr>
            <a:xfrm rot="16800000">
              <a:off x="2566719" y="1588944"/>
              <a:ext cx="1321097" cy="369332"/>
            </a:xfrm>
            <a:prstGeom prst="rect">
              <a:avLst/>
            </a:prstGeom>
            <a:noFill/>
          </p:spPr>
          <p:txBody>
            <a:bodyPr wrap="square" rtlCol="0">
              <a:spAutoFit/>
            </a:bodyPr>
            <a:lstStyle/>
            <a:p>
              <a:pPr algn="ctr"/>
              <a:r>
                <a:rPr lang="en-US" dirty="0" err="1" smtClean="0">
                  <a:latin typeface="Rockwell" panose="02060603020205020403" pitchFamily="18" charset="0"/>
                </a:rPr>
                <a:t>Veh</a:t>
              </a:r>
              <a:r>
                <a:rPr lang="en-US" dirty="0" smtClean="0">
                  <a:latin typeface="Rockwell" panose="02060603020205020403" pitchFamily="18" charset="0"/>
                </a:rPr>
                <a:t> Green</a:t>
              </a:r>
              <a:endParaRPr lang="en-US" dirty="0">
                <a:latin typeface="Rockwell" panose="02060603020205020403" pitchFamily="18" charset="0"/>
              </a:endParaRPr>
            </a:p>
          </p:txBody>
        </p:sp>
      </p:grpSp>
      <p:sp>
        <p:nvSpPr>
          <p:cNvPr id="2" name="Slide Number Placeholder 1"/>
          <p:cNvSpPr>
            <a:spLocks noGrp="1"/>
          </p:cNvSpPr>
          <p:nvPr>
            <p:ph type="sldNum" sz="quarter" idx="12"/>
          </p:nvPr>
        </p:nvSpPr>
        <p:spPr/>
        <p:txBody>
          <a:bodyPr/>
          <a:lstStyle/>
          <a:p>
            <a:fld id="{0AC18CFA-7598-43EB-B330-793B67118580}" type="slidenum">
              <a:rPr lang="en-US" smtClean="0"/>
              <a:t>8</a:t>
            </a:fld>
            <a:endParaRPr lang="en-US"/>
          </a:p>
        </p:txBody>
      </p:sp>
    </p:spTree>
    <p:extLst>
      <p:ext uri="{BB962C8B-B14F-4D97-AF65-F5344CB8AC3E}">
        <p14:creationId xmlns:p14="http://schemas.microsoft.com/office/powerpoint/2010/main" val="24512059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7" name="Picture 136"/>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776444" y="-931333"/>
            <a:ext cx="2419290" cy="2236316"/>
          </a:xfrm>
          <a:prstGeom prst="rect">
            <a:avLst/>
          </a:prstGeom>
        </p:spPr>
      </p:pic>
      <p:sp>
        <p:nvSpPr>
          <p:cNvPr id="4" name="TextBox 3"/>
          <p:cNvSpPr txBox="1"/>
          <p:nvPr/>
        </p:nvSpPr>
        <p:spPr>
          <a:xfrm>
            <a:off x="0" y="98855"/>
            <a:ext cx="9144000" cy="523220"/>
          </a:xfrm>
          <a:prstGeom prst="rect">
            <a:avLst/>
          </a:prstGeom>
          <a:noFill/>
        </p:spPr>
        <p:txBody>
          <a:bodyPr wrap="square" rtlCol="0">
            <a:spAutoFit/>
          </a:bodyPr>
          <a:lstStyle/>
          <a:p>
            <a:r>
              <a:rPr lang="en-US" sz="2800" dirty="0" smtClean="0">
                <a:solidFill>
                  <a:schemeClr val="tx2">
                    <a:lumMod val="50000"/>
                  </a:schemeClr>
                </a:solidFill>
                <a:latin typeface="Rockwell" panose="02060603020205020403" pitchFamily="18" charset="0"/>
              </a:rPr>
              <a:t>Warning Sequence Archiving</a:t>
            </a:r>
            <a:endParaRPr lang="en-US" sz="2800" dirty="0">
              <a:solidFill>
                <a:schemeClr val="tx2">
                  <a:lumMod val="50000"/>
                </a:schemeClr>
              </a:solidFill>
              <a:latin typeface="Rockwell" panose="02060603020205020403" pitchFamily="18" charset="0"/>
            </a:endParaRPr>
          </a:p>
        </p:txBody>
      </p:sp>
      <p:pic>
        <p:nvPicPr>
          <p:cNvPr id="5" name="Picture 2" descr="http://static1.squarespace.com/static/539919bde4b0703a28bc78a0/53fbc4e7e4b0431f985a5a7d/53ff7c18e4b08eb2b2f8c7c4/1409252470534/PBOT.jpg"/>
          <p:cNvPicPr>
            <a:picLocks noChangeAspect="1" noChangeArrowheads="1"/>
          </p:cNvPicPr>
          <p:nvPr/>
        </p:nvPicPr>
        <p:blipFill rotWithShape="1">
          <a:blip r:embed="rId4" cstate="screen">
            <a:extLst>
              <a:ext uri="{28A0092B-C50C-407E-A947-70E740481C1C}">
                <a14:useLocalDpi xmlns:a14="http://schemas.microsoft.com/office/drawing/2010/main" val="0"/>
              </a:ext>
            </a:extLst>
          </a:blip>
          <a:srcRect/>
          <a:stretch/>
        </p:blipFill>
        <p:spPr bwMode="auto">
          <a:xfrm>
            <a:off x="0" y="6298945"/>
            <a:ext cx="1647568" cy="55905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283501" y="1742811"/>
            <a:ext cx="1659466" cy="369332"/>
          </a:xfrm>
          <a:prstGeom prst="rect">
            <a:avLst/>
          </a:prstGeom>
          <a:noFill/>
          <a:ln w="12700">
            <a:solidFill>
              <a:schemeClr val="tx1"/>
            </a:solidFill>
          </a:ln>
        </p:spPr>
        <p:txBody>
          <a:bodyPr wrap="square" rtlCol="0">
            <a:spAutoFit/>
          </a:bodyPr>
          <a:lstStyle/>
          <a:p>
            <a:pPr algn="ctr"/>
            <a:r>
              <a:rPr lang="en-US" dirty="0" err="1" smtClean="0">
                <a:latin typeface="Rockwell" panose="02060603020205020403" pitchFamily="18" charset="0"/>
              </a:rPr>
              <a:t>Ped</a:t>
            </a:r>
            <a:r>
              <a:rPr lang="en-US" dirty="0" smtClean="0">
                <a:latin typeface="Rockwell" panose="02060603020205020403" pitchFamily="18" charset="0"/>
              </a:rPr>
              <a:t> Clear</a:t>
            </a:r>
            <a:endParaRPr lang="en-US" dirty="0">
              <a:latin typeface="Rockwell" panose="02060603020205020403" pitchFamily="18" charset="0"/>
            </a:endParaRPr>
          </a:p>
        </p:txBody>
      </p:sp>
      <p:sp>
        <p:nvSpPr>
          <p:cNvPr id="115" name="TextBox 114"/>
          <p:cNvSpPr txBox="1"/>
          <p:nvPr/>
        </p:nvSpPr>
        <p:spPr>
          <a:xfrm>
            <a:off x="1283501" y="2370828"/>
            <a:ext cx="1659466" cy="646331"/>
          </a:xfrm>
          <a:prstGeom prst="rect">
            <a:avLst/>
          </a:prstGeom>
          <a:noFill/>
          <a:ln w="12700">
            <a:solidFill>
              <a:schemeClr val="tx1"/>
            </a:solidFill>
          </a:ln>
        </p:spPr>
        <p:txBody>
          <a:bodyPr wrap="square" rtlCol="0">
            <a:spAutoFit/>
          </a:bodyPr>
          <a:lstStyle/>
          <a:p>
            <a:pPr algn="ctr"/>
            <a:r>
              <a:rPr lang="en-US" dirty="0" err="1" smtClean="0">
                <a:latin typeface="Rockwell" panose="02060603020205020403" pitchFamily="18" charset="0"/>
              </a:rPr>
              <a:t>Veh</a:t>
            </a:r>
            <a:r>
              <a:rPr lang="en-US" dirty="0" smtClean="0">
                <a:latin typeface="Rockwell" panose="02060603020205020403" pitchFamily="18" charset="0"/>
              </a:rPr>
              <a:t> Advance Preemption</a:t>
            </a:r>
            <a:endParaRPr lang="en-US" dirty="0">
              <a:latin typeface="Rockwell" panose="02060603020205020403" pitchFamily="18" charset="0"/>
            </a:endParaRPr>
          </a:p>
        </p:txBody>
      </p:sp>
      <p:sp>
        <p:nvSpPr>
          <p:cNvPr id="116" name="TextBox 115"/>
          <p:cNvSpPr txBox="1"/>
          <p:nvPr/>
        </p:nvSpPr>
        <p:spPr>
          <a:xfrm>
            <a:off x="1283501" y="3275844"/>
            <a:ext cx="1659466" cy="369332"/>
          </a:xfrm>
          <a:prstGeom prst="rect">
            <a:avLst/>
          </a:prstGeom>
          <a:noFill/>
          <a:ln w="12700">
            <a:solidFill>
              <a:schemeClr val="tx1"/>
            </a:solidFill>
          </a:ln>
        </p:spPr>
        <p:txBody>
          <a:bodyPr wrap="square" rtlCol="0">
            <a:spAutoFit/>
          </a:bodyPr>
          <a:lstStyle/>
          <a:p>
            <a:pPr algn="ctr"/>
            <a:r>
              <a:rPr lang="en-US" dirty="0" err="1" smtClean="0">
                <a:latin typeface="Rockwell" panose="02060603020205020403" pitchFamily="18" charset="0"/>
              </a:rPr>
              <a:t>Veh</a:t>
            </a:r>
            <a:r>
              <a:rPr lang="en-US" dirty="0" smtClean="0">
                <a:latin typeface="Rockwell" panose="02060603020205020403" pitchFamily="18" charset="0"/>
              </a:rPr>
              <a:t> Green</a:t>
            </a:r>
            <a:endParaRPr lang="en-US" dirty="0">
              <a:latin typeface="Rockwell" panose="02060603020205020403" pitchFamily="18" charset="0"/>
            </a:endParaRPr>
          </a:p>
        </p:txBody>
      </p:sp>
      <p:sp>
        <p:nvSpPr>
          <p:cNvPr id="117" name="TextBox 116"/>
          <p:cNvSpPr txBox="1"/>
          <p:nvPr/>
        </p:nvSpPr>
        <p:spPr>
          <a:xfrm>
            <a:off x="1283501" y="3903861"/>
            <a:ext cx="1659466" cy="369332"/>
          </a:xfrm>
          <a:prstGeom prst="rect">
            <a:avLst/>
          </a:prstGeom>
          <a:noFill/>
          <a:ln w="12700">
            <a:solidFill>
              <a:schemeClr val="tx1"/>
            </a:solidFill>
          </a:ln>
        </p:spPr>
        <p:txBody>
          <a:bodyPr wrap="square" rtlCol="0">
            <a:spAutoFit/>
          </a:bodyPr>
          <a:lstStyle/>
          <a:p>
            <a:pPr algn="ctr"/>
            <a:r>
              <a:rPr lang="en-US" dirty="0" smtClean="0">
                <a:latin typeface="Rockwell" panose="02060603020205020403" pitchFamily="18" charset="0"/>
              </a:rPr>
              <a:t>Gates Down</a:t>
            </a:r>
            <a:endParaRPr lang="en-US" dirty="0">
              <a:latin typeface="Rockwell" panose="02060603020205020403" pitchFamily="18" charset="0"/>
            </a:endParaRPr>
          </a:p>
        </p:txBody>
      </p:sp>
      <p:sp>
        <p:nvSpPr>
          <p:cNvPr id="118" name="TextBox 117"/>
          <p:cNvSpPr txBox="1"/>
          <p:nvPr/>
        </p:nvSpPr>
        <p:spPr>
          <a:xfrm>
            <a:off x="1283501" y="4531878"/>
            <a:ext cx="1659466" cy="646331"/>
          </a:xfrm>
          <a:prstGeom prst="rect">
            <a:avLst/>
          </a:prstGeom>
          <a:noFill/>
          <a:ln w="12700">
            <a:solidFill>
              <a:schemeClr val="tx1"/>
            </a:solidFill>
          </a:ln>
        </p:spPr>
        <p:txBody>
          <a:bodyPr wrap="square" rtlCol="0">
            <a:spAutoFit/>
          </a:bodyPr>
          <a:lstStyle/>
          <a:p>
            <a:pPr algn="ctr"/>
            <a:r>
              <a:rPr lang="en-US" dirty="0" smtClean="0">
                <a:latin typeface="Rockwell" panose="02060603020205020403" pitchFamily="18" charset="0"/>
              </a:rPr>
              <a:t>Train in Crossing</a:t>
            </a:r>
            <a:endParaRPr lang="en-US" dirty="0">
              <a:latin typeface="Rockwell" panose="02060603020205020403" pitchFamily="18" charset="0"/>
            </a:endParaRPr>
          </a:p>
        </p:txBody>
      </p:sp>
      <p:sp>
        <p:nvSpPr>
          <p:cNvPr id="6" name="TextBox 5"/>
          <p:cNvSpPr txBox="1"/>
          <p:nvPr/>
        </p:nvSpPr>
        <p:spPr>
          <a:xfrm>
            <a:off x="3471333" y="1738287"/>
            <a:ext cx="1041400" cy="369332"/>
          </a:xfrm>
          <a:prstGeom prst="rect">
            <a:avLst/>
          </a:prstGeom>
          <a:noFill/>
          <a:ln w="12700">
            <a:solidFill>
              <a:schemeClr val="tx1"/>
            </a:solidFill>
            <a:prstDash val="sysDot"/>
          </a:ln>
        </p:spPr>
        <p:txBody>
          <a:bodyPr wrap="square" rtlCol="0">
            <a:spAutoFit/>
          </a:bodyPr>
          <a:lstStyle/>
          <a:p>
            <a:pPr algn="ctr"/>
            <a:r>
              <a:rPr lang="en-US" dirty="0" smtClean="0">
                <a:latin typeface="Rockwell" panose="02060603020205020403" pitchFamily="18" charset="0"/>
              </a:rPr>
              <a:t>On/Off</a:t>
            </a:r>
            <a:endParaRPr lang="en-US" dirty="0">
              <a:latin typeface="Rockwell" panose="02060603020205020403" pitchFamily="18" charset="0"/>
            </a:endParaRPr>
          </a:p>
        </p:txBody>
      </p:sp>
      <p:sp>
        <p:nvSpPr>
          <p:cNvPr id="120" name="TextBox 119"/>
          <p:cNvSpPr txBox="1"/>
          <p:nvPr/>
        </p:nvSpPr>
        <p:spPr>
          <a:xfrm>
            <a:off x="3471333" y="2507066"/>
            <a:ext cx="1041400" cy="369332"/>
          </a:xfrm>
          <a:prstGeom prst="rect">
            <a:avLst/>
          </a:prstGeom>
          <a:noFill/>
          <a:ln w="12700">
            <a:solidFill>
              <a:schemeClr val="tx1"/>
            </a:solidFill>
            <a:prstDash val="sysDot"/>
          </a:ln>
        </p:spPr>
        <p:txBody>
          <a:bodyPr wrap="square" rtlCol="0">
            <a:spAutoFit/>
          </a:bodyPr>
          <a:lstStyle/>
          <a:p>
            <a:pPr algn="ctr"/>
            <a:r>
              <a:rPr lang="en-US" dirty="0" smtClean="0">
                <a:latin typeface="Rockwell" panose="02060603020205020403" pitchFamily="18" charset="0"/>
              </a:rPr>
              <a:t>On/Off</a:t>
            </a:r>
            <a:endParaRPr lang="en-US" dirty="0">
              <a:latin typeface="Rockwell" panose="02060603020205020403" pitchFamily="18" charset="0"/>
            </a:endParaRPr>
          </a:p>
        </p:txBody>
      </p:sp>
      <p:sp>
        <p:nvSpPr>
          <p:cNvPr id="121" name="TextBox 120"/>
          <p:cNvSpPr txBox="1"/>
          <p:nvPr/>
        </p:nvSpPr>
        <p:spPr>
          <a:xfrm>
            <a:off x="3471333" y="3275844"/>
            <a:ext cx="1041400" cy="369332"/>
          </a:xfrm>
          <a:prstGeom prst="rect">
            <a:avLst/>
          </a:prstGeom>
          <a:noFill/>
          <a:ln w="12700">
            <a:solidFill>
              <a:schemeClr val="tx1"/>
            </a:solidFill>
            <a:prstDash val="sysDot"/>
          </a:ln>
        </p:spPr>
        <p:txBody>
          <a:bodyPr wrap="square" rtlCol="0">
            <a:spAutoFit/>
          </a:bodyPr>
          <a:lstStyle/>
          <a:p>
            <a:pPr algn="ctr"/>
            <a:r>
              <a:rPr lang="en-US" dirty="0" smtClean="0">
                <a:latin typeface="Rockwell" panose="02060603020205020403" pitchFamily="18" charset="0"/>
              </a:rPr>
              <a:t>On/Off</a:t>
            </a:r>
            <a:endParaRPr lang="en-US" dirty="0">
              <a:latin typeface="Rockwell" panose="02060603020205020403" pitchFamily="18" charset="0"/>
            </a:endParaRPr>
          </a:p>
        </p:txBody>
      </p:sp>
      <p:sp>
        <p:nvSpPr>
          <p:cNvPr id="122" name="TextBox 121"/>
          <p:cNvSpPr txBox="1"/>
          <p:nvPr/>
        </p:nvSpPr>
        <p:spPr>
          <a:xfrm>
            <a:off x="3471333" y="3903861"/>
            <a:ext cx="1041400" cy="369332"/>
          </a:xfrm>
          <a:prstGeom prst="rect">
            <a:avLst/>
          </a:prstGeom>
          <a:noFill/>
          <a:ln w="12700">
            <a:solidFill>
              <a:schemeClr val="tx1"/>
            </a:solidFill>
            <a:prstDash val="sysDot"/>
          </a:ln>
        </p:spPr>
        <p:txBody>
          <a:bodyPr wrap="square" rtlCol="0">
            <a:spAutoFit/>
          </a:bodyPr>
          <a:lstStyle/>
          <a:p>
            <a:pPr algn="ctr"/>
            <a:r>
              <a:rPr lang="en-US" dirty="0" smtClean="0">
                <a:latin typeface="Rockwell" panose="02060603020205020403" pitchFamily="18" charset="0"/>
              </a:rPr>
              <a:t>On/Off</a:t>
            </a:r>
            <a:endParaRPr lang="en-US" dirty="0">
              <a:latin typeface="Rockwell" panose="02060603020205020403" pitchFamily="18" charset="0"/>
            </a:endParaRPr>
          </a:p>
        </p:txBody>
      </p:sp>
      <p:sp>
        <p:nvSpPr>
          <p:cNvPr id="123" name="TextBox 122"/>
          <p:cNvSpPr txBox="1"/>
          <p:nvPr/>
        </p:nvSpPr>
        <p:spPr>
          <a:xfrm>
            <a:off x="3471333" y="4670377"/>
            <a:ext cx="1041400" cy="369332"/>
          </a:xfrm>
          <a:prstGeom prst="rect">
            <a:avLst/>
          </a:prstGeom>
          <a:noFill/>
          <a:ln w="12700">
            <a:solidFill>
              <a:schemeClr val="tx1"/>
            </a:solidFill>
            <a:prstDash val="sysDot"/>
          </a:ln>
        </p:spPr>
        <p:txBody>
          <a:bodyPr wrap="square" rtlCol="0">
            <a:spAutoFit/>
          </a:bodyPr>
          <a:lstStyle/>
          <a:p>
            <a:pPr algn="ctr"/>
            <a:r>
              <a:rPr lang="en-US" dirty="0" smtClean="0">
                <a:latin typeface="Rockwell" panose="02060603020205020403" pitchFamily="18" charset="0"/>
              </a:rPr>
              <a:t>On/Off</a:t>
            </a:r>
            <a:endParaRPr lang="en-US" dirty="0">
              <a:latin typeface="Rockwell" panose="02060603020205020403" pitchFamily="18" charset="0"/>
            </a:endParaRPr>
          </a:p>
        </p:txBody>
      </p:sp>
      <p:cxnSp>
        <p:nvCxnSpPr>
          <p:cNvPr id="14" name="Straight Arrow Connector 13"/>
          <p:cNvCxnSpPr>
            <a:stCxn id="3" idx="3"/>
            <a:endCxn id="6" idx="1"/>
          </p:cNvCxnSpPr>
          <p:nvPr/>
        </p:nvCxnSpPr>
        <p:spPr>
          <a:xfrm flipV="1">
            <a:off x="2942967" y="1922953"/>
            <a:ext cx="528366" cy="452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6" name="Straight Arrow Connector 125"/>
          <p:cNvCxnSpPr/>
          <p:nvPr/>
        </p:nvCxnSpPr>
        <p:spPr>
          <a:xfrm flipV="1">
            <a:off x="2942967" y="2693993"/>
            <a:ext cx="528366" cy="452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7" name="Straight Arrow Connector 126"/>
          <p:cNvCxnSpPr/>
          <p:nvPr/>
        </p:nvCxnSpPr>
        <p:spPr>
          <a:xfrm flipV="1">
            <a:off x="2942967" y="3453724"/>
            <a:ext cx="528366" cy="452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8" name="Straight Arrow Connector 127"/>
          <p:cNvCxnSpPr/>
          <p:nvPr/>
        </p:nvCxnSpPr>
        <p:spPr>
          <a:xfrm flipV="1">
            <a:off x="2942967" y="4088527"/>
            <a:ext cx="528366" cy="452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9" name="Straight Arrow Connector 128"/>
          <p:cNvCxnSpPr/>
          <p:nvPr/>
        </p:nvCxnSpPr>
        <p:spPr>
          <a:xfrm flipV="1">
            <a:off x="2942967" y="4855043"/>
            <a:ext cx="528366" cy="452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Right Brace 16"/>
          <p:cNvSpPr/>
          <p:nvPr/>
        </p:nvSpPr>
        <p:spPr>
          <a:xfrm>
            <a:off x="4690533" y="1738287"/>
            <a:ext cx="389467" cy="3439922"/>
          </a:xfrm>
          <a:prstGeom prst="rightBrace">
            <a:avLst>
              <a:gd name="adj1" fmla="val 110507"/>
              <a:gd name="adj2"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7170" name="Picture 7169"/>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5776444" y="1304983"/>
            <a:ext cx="2419290" cy="4297482"/>
          </a:xfrm>
          <a:prstGeom prst="rect">
            <a:avLst/>
          </a:prstGeom>
        </p:spPr>
      </p:pic>
      <p:pic>
        <p:nvPicPr>
          <p:cNvPr id="134" name="Picture 133"/>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5776444" y="5602465"/>
            <a:ext cx="2419290" cy="4297482"/>
          </a:xfrm>
          <a:prstGeom prst="rect">
            <a:avLst/>
          </a:prstGeom>
        </p:spPr>
      </p:pic>
      <p:sp>
        <p:nvSpPr>
          <p:cNvPr id="23" name="TextBox 22"/>
          <p:cNvSpPr txBox="1"/>
          <p:nvPr/>
        </p:nvSpPr>
        <p:spPr>
          <a:xfrm>
            <a:off x="1283501" y="4531878"/>
            <a:ext cx="1659466" cy="646331"/>
          </a:xfrm>
          <a:prstGeom prst="rect">
            <a:avLst/>
          </a:prstGeom>
          <a:solidFill>
            <a:schemeClr val="accent6">
              <a:lumMod val="40000"/>
              <a:lumOff val="60000"/>
            </a:schemeClr>
          </a:solidFill>
          <a:ln w="12700">
            <a:solidFill>
              <a:schemeClr val="tx1"/>
            </a:solidFill>
          </a:ln>
        </p:spPr>
        <p:txBody>
          <a:bodyPr wrap="square" rtlCol="0">
            <a:spAutoFit/>
          </a:bodyPr>
          <a:lstStyle/>
          <a:p>
            <a:pPr algn="ctr"/>
            <a:r>
              <a:rPr lang="en-US" dirty="0" smtClean="0">
                <a:latin typeface="Rockwell" panose="02060603020205020403" pitchFamily="18" charset="0"/>
              </a:rPr>
              <a:t>Train in Crossing</a:t>
            </a:r>
            <a:endParaRPr lang="en-US" dirty="0">
              <a:latin typeface="Rockwell" panose="02060603020205020403" pitchFamily="18" charset="0"/>
            </a:endParaRPr>
          </a:p>
        </p:txBody>
      </p:sp>
      <p:sp>
        <p:nvSpPr>
          <p:cNvPr id="24" name="TextBox 23"/>
          <p:cNvSpPr txBox="1"/>
          <p:nvPr/>
        </p:nvSpPr>
        <p:spPr>
          <a:xfrm>
            <a:off x="3471333" y="4670377"/>
            <a:ext cx="1041400" cy="369332"/>
          </a:xfrm>
          <a:prstGeom prst="rect">
            <a:avLst/>
          </a:prstGeom>
          <a:solidFill>
            <a:schemeClr val="accent6">
              <a:lumMod val="40000"/>
              <a:lumOff val="60000"/>
            </a:schemeClr>
          </a:solidFill>
          <a:ln w="12700">
            <a:solidFill>
              <a:schemeClr val="tx1"/>
            </a:solidFill>
            <a:prstDash val="sysDot"/>
          </a:ln>
        </p:spPr>
        <p:txBody>
          <a:bodyPr wrap="square" rtlCol="0">
            <a:spAutoFit/>
          </a:bodyPr>
          <a:lstStyle/>
          <a:p>
            <a:pPr algn="ctr"/>
            <a:r>
              <a:rPr lang="en-US" dirty="0" smtClean="0">
                <a:latin typeface="Rockwell" panose="02060603020205020403" pitchFamily="18" charset="0"/>
              </a:rPr>
              <a:t>On/Off</a:t>
            </a:r>
            <a:endParaRPr lang="en-US" dirty="0">
              <a:latin typeface="Rockwell" panose="02060603020205020403" pitchFamily="18" charset="0"/>
            </a:endParaRPr>
          </a:p>
        </p:txBody>
      </p:sp>
      <p:sp>
        <p:nvSpPr>
          <p:cNvPr id="2" name="Rectangle 1"/>
          <p:cNvSpPr/>
          <p:nvPr/>
        </p:nvSpPr>
        <p:spPr>
          <a:xfrm>
            <a:off x="1185333" y="4444999"/>
            <a:ext cx="3429000" cy="821267"/>
          </a:xfrm>
          <a:prstGeom prst="rect">
            <a:avLst/>
          </a:prstGeom>
          <a:noFill/>
          <a:ln w="28575">
            <a:solidFill>
              <a:schemeClr val="tx2">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urved Right Arrow 6"/>
          <p:cNvSpPr/>
          <p:nvPr/>
        </p:nvSpPr>
        <p:spPr>
          <a:xfrm>
            <a:off x="223562" y="1922953"/>
            <a:ext cx="724702" cy="3116753"/>
          </a:xfrm>
          <a:prstGeom prst="curvedRightArrow">
            <a:avLst/>
          </a:prstGeom>
          <a:solidFill>
            <a:schemeClr val="accent6">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Curved Right Arrow 29"/>
          <p:cNvSpPr/>
          <p:nvPr/>
        </p:nvSpPr>
        <p:spPr>
          <a:xfrm>
            <a:off x="223562" y="2693992"/>
            <a:ext cx="724702" cy="2345715"/>
          </a:xfrm>
          <a:prstGeom prst="curvedRightArrow">
            <a:avLst/>
          </a:prstGeom>
          <a:solidFill>
            <a:schemeClr val="accent6">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Curved Right Arrow 30"/>
          <p:cNvSpPr/>
          <p:nvPr/>
        </p:nvSpPr>
        <p:spPr>
          <a:xfrm>
            <a:off x="223562" y="3453723"/>
            <a:ext cx="724702" cy="1585985"/>
          </a:xfrm>
          <a:prstGeom prst="curvedRightArrow">
            <a:avLst/>
          </a:prstGeom>
          <a:solidFill>
            <a:schemeClr val="accent6">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Curved Right Arrow 31"/>
          <p:cNvSpPr/>
          <p:nvPr/>
        </p:nvSpPr>
        <p:spPr>
          <a:xfrm>
            <a:off x="223562" y="4088526"/>
            <a:ext cx="724702" cy="951183"/>
          </a:xfrm>
          <a:prstGeom prst="curvedRightArrow">
            <a:avLst/>
          </a:prstGeom>
          <a:solidFill>
            <a:schemeClr val="accent6">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Slide Number Placeholder 7"/>
          <p:cNvSpPr>
            <a:spLocks noGrp="1"/>
          </p:cNvSpPr>
          <p:nvPr>
            <p:ph type="sldNum" sz="quarter" idx="12"/>
          </p:nvPr>
        </p:nvSpPr>
        <p:spPr/>
        <p:txBody>
          <a:bodyPr/>
          <a:lstStyle/>
          <a:p>
            <a:fld id="{0AC18CFA-7598-43EB-B330-793B67118580}" type="slidenum">
              <a:rPr lang="en-US" smtClean="0"/>
              <a:t>9</a:t>
            </a:fld>
            <a:endParaRPr lang="en-US"/>
          </a:p>
        </p:txBody>
      </p:sp>
    </p:spTree>
    <p:extLst>
      <p:ext uri="{BB962C8B-B14F-4D97-AF65-F5344CB8AC3E}">
        <p14:creationId xmlns:p14="http://schemas.microsoft.com/office/powerpoint/2010/main" val="400261512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 grpId="0" animBg="1"/>
      <p:bldP spid="7" grpId="0" animBg="1"/>
      <p:bldP spid="30" grpId="0" animBg="1"/>
      <p:bldP spid="31" grpId="0" animBg="1"/>
      <p:bldP spid="32"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1770</TotalTime>
  <Words>1079</Words>
  <Application>Microsoft Macintosh PowerPoint</Application>
  <PresentationFormat>On-screen Show (4:3)</PresentationFormat>
  <Paragraphs>136</Paragraphs>
  <Slides>14</Slides>
  <Notes>14</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Moore, Adam</dc:creator>
  <cp:lastModifiedBy>Adam Moore</cp:lastModifiedBy>
  <cp:revision>120</cp:revision>
  <cp:lastPrinted>2015-02-26T00:46:22Z</cp:lastPrinted>
  <dcterms:created xsi:type="dcterms:W3CDTF">2015-02-20T00:17:50Z</dcterms:created>
  <dcterms:modified xsi:type="dcterms:W3CDTF">2015-02-26T16:17:20Z</dcterms:modified>
</cp:coreProperties>
</file>