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0" r:id="rId3"/>
    <p:sldId id="29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300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F10"/>
    <a:srgbClr val="A1D8E0"/>
    <a:srgbClr val="A8B400"/>
    <a:srgbClr val="474334"/>
    <a:srgbClr val="60351D"/>
    <a:srgbClr val="E8D3A2"/>
    <a:srgbClr val="A33F1F"/>
    <a:srgbClr val="007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9" autoAdjust="0"/>
    <p:restoredTop sz="84906" autoAdjust="0"/>
  </p:normalViewPr>
  <p:slideViewPr>
    <p:cSldViewPr>
      <p:cViewPr varScale="1">
        <p:scale>
          <a:sx n="75" d="100"/>
          <a:sy n="75" d="100"/>
        </p:scale>
        <p:origin x="172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9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68B20-FD1E-4B2F-BF22-705B05F4425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8BC5C-D0BC-42CF-98C4-AA26E1079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19DC0-3FDC-44CE-B931-3EBE04D8E4C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BD0A5-C24D-477E-8008-58D31F7EC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5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D0A5-C24D-477E-8008-58D31F7EC5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0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43200"/>
          </a:xfrm>
          <a:solidFill>
            <a:srgbClr val="6A7F10"/>
          </a:solidFill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3063240"/>
          </a:xfrm>
          <a:solidFill>
            <a:srgbClr val="6A7F10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800" b="1" i="0" baseline="0">
                <a:solidFill>
                  <a:schemeClr val="bg1"/>
                </a:solidFill>
                <a:latin typeface="Corbe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806440"/>
            <a:ext cx="9144000" cy="137160"/>
          </a:xfrm>
          <a:prstGeom prst="rect">
            <a:avLst/>
          </a:prstGeom>
          <a:solidFill>
            <a:srgbClr val="A33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72199"/>
            <a:ext cx="2286000" cy="45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5943600" cy="1143000"/>
          </a:xfrm>
        </p:spPr>
        <p:txBody>
          <a:bodyPr anchor="ctr" anchorCtr="0"/>
          <a:lstStyle>
            <a:lvl1pPr algn="l">
              <a:defRPr b="1">
                <a:latin typeface="Corbel" pitchFamily="34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>
            <a:lvl1pPr>
              <a:defRPr b="1">
                <a:latin typeface="Corbel" pitchFamily="34" charset="0"/>
              </a:defRPr>
            </a:lvl1pPr>
            <a:lvl2pPr>
              <a:defRPr b="1">
                <a:latin typeface="Corbel" pitchFamily="34" charset="0"/>
              </a:defRPr>
            </a:lvl2pPr>
            <a:lvl3pPr>
              <a:defRPr b="1">
                <a:latin typeface="Corbel" pitchFamily="34" charset="0"/>
              </a:defRPr>
            </a:lvl3pPr>
            <a:lvl4pPr>
              <a:defRPr b="1">
                <a:latin typeface="Corbel" pitchFamily="34" charset="0"/>
              </a:defRPr>
            </a:lvl4pPr>
            <a:lvl5pPr>
              <a:defRPr b="1">
                <a:latin typeface="Corbe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  <a:solidFill>
            <a:srgbClr val="6A7F10"/>
          </a:solidFill>
        </p:spPr>
        <p:txBody>
          <a:bodyPr/>
          <a:lstStyle>
            <a:lvl1pPr algn="l">
              <a:defRPr sz="1800" b="1" i="0" baseline="0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  <a:solidFill>
            <a:srgbClr val="6A7F10"/>
          </a:solidFill>
        </p:spPr>
        <p:txBody>
          <a:bodyPr/>
          <a:lstStyle>
            <a:lvl1pPr algn="ctr">
              <a:defRPr sz="1800" b="1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74320"/>
            <a:ext cx="2286000" cy="4559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005840"/>
            <a:ext cx="9144000" cy="137160"/>
          </a:xfrm>
          <a:prstGeom prst="rect">
            <a:avLst/>
          </a:prstGeom>
          <a:solidFill>
            <a:srgbClr val="A33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6172200"/>
            <a:ext cx="457200" cy="685800"/>
          </a:xfrm>
          <a:prstGeom prst="rect">
            <a:avLst/>
          </a:prstGeom>
          <a:solidFill>
            <a:srgbClr val="6A7F1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b="1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package" Target="../embeddings/Microsoft_Excel_Worksheet1.xlsx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package" Target="../embeddings/Microsoft_Excel_Worksheet2.xlsx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5961888"/>
            <a:ext cx="2740587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health in long-range </a:t>
            </a:r>
            <a:br>
              <a:rPr lang="en-US" dirty="0" smtClean="0"/>
            </a:br>
            <a:r>
              <a:rPr lang="en-US" dirty="0" smtClean="0"/>
              <a:t>regional transportation plans:</a:t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800" dirty="0" smtClean="0"/>
              <a:t>Guidance statements &amp; performance measures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A. Singleton &amp; Kelly J. Clifton</a:t>
            </a:r>
          </a:p>
          <a:p>
            <a:r>
              <a:rPr lang="en-US" dirty="0" smtClean="0"/>
              <a:t>Portland State University – Portland, Oregon</a:t>
            </a:r>
          </a:p>
          <a:p>
            <a:endParaRPr lang="en-US" dirty="0"/>
          </a:p>
          <a:p>
            <a:r>
              <a:rPr lang="en-US" dirty="0" smtClean="0"/>
              <a:t>Oregon ITE Winter Workshop</a:t>
            </a:r>
          </a:p>
          <a:p>
            <a:r>
              <a:rPr lang="en-US" dirty="0" smtClean="0">
                <a:latin typeface="+mj-lt"/>
              </a:rPr>
              <a:t>26 </a:t>
            </a:r>
            <a:r>
              <a:rPr lang="en-US" dirty="0" smtClean="0"/>
              <a:t>February </a:t>
            </a:r>
            <a:r>
              <a:rPr lang="en-US" dirty="0" smtClean="0">
                <a:latin typeface="+mj-lt"/>
              </a:rPr>
              <a:t>2015</a:t>
            </a:r>
            <a:r>
              <a:rPr lang="en-US" dirty="0" smtClean="0"/>
              <a:t> – Portland, Oregon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2743200"/>
            <a:ext cx="73152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4343400"/>
            <a:ext cx="73152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Adopt health-related guidance statements</a:t>
            </a:r>
          </a:p>
          <a:p>
            <a:endParaRPr lang="en-US" dirty="0" smtClean="0"/>
          </a:p>
          <a:p>
            <a:r>
              <a:rPr lang="en-US" dirty="0" smtClean="0"/>
              <a:t>Adopt health-related performance measures</a:t>
            </a:r>
          </a:p>
          <a:p>
            <a:endParaRPr lang="en-US" dirty="0" smtClean="0"/>
          </a:p>
          <a:p>
            <a:r>
              <a:rPr lang="en-US" dirty="0" smtClean="0"/>
              <a:t>Advance travel modeling and health impact assessment methods</a:t>
            </a:r>
          </a:p>
          <a:p>
            <a:endParaRPr lang="en-US" dirty="0" smtClean="0"/>
          </a:p>
          <a:p>
            <a:r>
              <a:rPr lang="en-US" dirty="0" smtClean="0"/>
              <a:t>Improve public participation and environmental justice efforts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b="0" dirty="0"/>
              <a:t>Introduction – Method – Results – </a:t>
            </a:r>
            <a:r>
              <a:rPr lang="en-US" u="sng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5688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b="0" dirty="0"/>
              <a:t>Introduction – Method – Results – Discussion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  <a:tabLst>
                <a:tab pos="8001000" algn="r"/>
              </a:tabLst>
            </a:pPr>
            <a:r>
              <a:rPr lang="en-US" dirty="0" smtClean="0"/>
              <a:t>Patrick </a:t>
            </a:r>
            <a:r>
              <a:rPr lang="en-US" dirty="0"/>
              <a:t>A. Singleton	</a:t>
            </a:r>
            <a:r>
              <a:rPr lang="en-US" sz="2400" dirty="0"/>
              <a:t>patrick.singleton@pdx.edu</a:t>
            </a:r>
          </a:p>
          <a:p>
            <a:pPr>
              <a:buNone/>
              <a:tabLst>
                <a:tab pos="8001000" algn="r"/>
              </a:tabLst>
            </a:pPr>
            <a:r>
              <a:rPr lang="en-US" dirty="0" smtClean="0"/>
              <a:t>Kelly </a:t>
            </a:r>
            <a:r>
              <a:rPr lang="en-US" dirty="0"/>
              <a:t>J. Clifton, PhD	</a:t>
            </a:r>
            <a:r>
              <a:rPr lang="en-US" sz="2400" dirty="0" smtClean="0"/>
              <a:t>kclifton@pdx.edu</a:t>
            </a:r>
          </a:p>
          <a:p>
            <a:pPr marL="0" indent="0">
              <a:buNone/>
              <a:tabLst>
                <a:tab pos="8001000" algn="r"/>
              </a:tabLst>
            </a:pPr>
            <a:endParaRPr lang="en-US" sz="5400" dirty="0" smtClean="0"/>
          </a:p>
          <a:p>
            <a:pPr marL="0" indent="0">
              <a:buNone/>
              <a:tabLst>
                <a:tab pos="8001000" algn="r"/>
              </a:tabLst>
            </a:pPr>
            <a:r>
              <a:rPr lang="en-US" sz="1800" dirty="0"/>
              <a:t>https://</a:t>
            </a:r>
            <a:r>
              <a:rPr lang="en-US" sz="1800" dirty="0" smtClean="0"/>
              <a:t>wiki.cecs.pdx.edu/pub/ItsWeb/TrbConferences/</a:t>
            </a:r>
            <a:r>
              <a:rPr lang="en-US" sz="1800" dirty="0" smtClean="0">
                <a:latin typeface="+mj-lt"/>
              </a:rPr>
              <a:t>15-2169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/>
              <a:t>_Singleton-Clifton_Incorporating-public-health_revised.pdf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90472"/>
            <a:ext cx="3355522" cy="1371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920240"/>
            <a:ext cx="2130552" cy="731520"/>
          </a:xfrm>
          <a:prstGeom prst="rect">
            <a:avLst/>
          </a:prstGeom>
        </p:spPr>
      </p:pic>
      <p:pic>
        <p:nvPicPr>
          <p:cNvPr id="3074" name="Picture 2" descr="QR cod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15200" y="4572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MPO LRTPs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406867"/>
              </p:ext>
            </p:extLst>
          </p:nvPr>
        </p:nvGraphicFramePr>
        <p:xfrm>
          <a:off x="457200" y="1371602"/>
          <a:ext cx="8229600" cy="43891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19200"/>
                <a:gridCol w="4267200"/>
                <a:gridCol w="762000"/>
                <a:gridCol w="457200"/>
                <a:gridCol w="637736"/>
                <a:gridCol w="886264"/>
              </a:tblGrid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Region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Metropolitan planning organization (MPO)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 pop. (million)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Plan year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Horizon year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Walk/bike models</a:t>
                      </a:r>
                      <a:r>
                        <a:rPr lang="en-US" sz="1200" baseline="300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 anchor="b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Atlanta, GA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Atlanta Regional Commission (ARC)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Baltimore, MD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Baltimore Regional Transportation Board (BRTB)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3380" algn="ctr"/>
                          <a:tab pos="746760" algn="r"/>
                        </a:tabLst>
                      </a:pPr>
                      <a:r>
                        <a:rPr lang="en-US" sz="1200">
                          <a:effectLst/>
                        </a:rPr>
                        <a:t>		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Chicago, IL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Chicago Metropolitan Agency for Planning (CMAP)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Cleveland, OH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Northeast Ohio </a:t>
                      </a:r>
                      <a:r>
                        <a:rPr lang="en-US" sz="1200" dirty="0" err="1">
                          <a:effectLst/>
                        </a:rPr>
                        <a:t>Areawide</a:t>
                      </a:r>
                      <a:r>
                        <a:rPr lang="en-US" sz="1200" dirty="0">
                          <a:effectLst/>
                        </a:rPr>
                        <a:t> Coordinating Agency (NOACA)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Detroit, MI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Southeast Michigan Council of Governments (SEMCOG)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Houston, TX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Houston-Galveston Area Council (H-GAC)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Kansas City, MO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Mid-America Regional Council (MARC)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Memphis, TN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Memphis Urban Area Metropolitan Planning Organization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Miami, FL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Miami-Dade Metropolitan Planning Organization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Milwaukee, WI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Southeastern Wisconsin Regional Planning Commission (SEWRPC)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Nashville, TN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Nashville Area Metropolitan Planning Organization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Orlando, FL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MetroPlan Orlando (METROPLAN)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Pittsburgh, PA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Southwestern Pennsylvania Commission (SPC)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 Antonio, TX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 Antonio–Bexar County Metropolitan Planning Organization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 Francisco, CA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Metropolitan Transportation Commission (MTC)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Seattle, WA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Puget Sound Regional Council (PSRC)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St. Louis, MO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East-West Gateway Council of Governments (EWGCOG)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Washington, DC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 Capital Region Transportation Planning Board (TPB)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48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Portland, OR</a:t>
                      </a:r>
                      <a:r>
                        <a:rPr lang="en-US" sz="1200" baseline="300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Metro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/>
                </a:tc>
              </a:tr>
              <a:tr h="96982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 Tier I models do not include walking or bicycling. Tier II models group walking and bicycling into a single non-motorized mode. Tier III models include both walking and bicycling in the mode choice stage.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1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 Portland, OR was used to develop the screening and search terms.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482" marR="33482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b="0" dirty="0"/>
              <a:t>Introduction – </a:t>
            </a:r>
            <a:r>
              <a:rPr lang="en-US" u="sng" dirty="0"/>
              <a:t>Method</a:t>
            </a:r>
            <a:r>
              <a:rPr lang="en-US" b="0" dirty="0"/>
              <a:t> – Results – Discussion</a:t>
            </a:r>
          </a:p>
        </p:txBody>
      </p:sp>
    </p:spTree>
    <p:extLst>
      <p:ext uri="{BB962C8B-B14F-4D97-AF65-F5344CB8AC3E}">
        <p14:creationId xmlns:p14="http://schemas.microsoft.com/office/powerpoint/2010/main" val="28245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b="0" dirty="0"/>
              <a:t>Introduction – Method – </a:t>
            </a:r>
            <a:r>
              <a:rPr lang="en-US" u="sng" dirty="0"/>
              <a:t>Results</a:t>
            </a:r>
            <a:r>
              <a:rPr lang="en-US" b="0" dirty="0"/>
              <a:t> – Discussion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615234"/>
              </p:ext>
            </p:extLst>
          </p:nvPr>
        </p:nvGraphicFramePr>
        <p:xfrm>
          <a:off x="457195" y="1371600"/>
          <a:ext cx="8229604" cy="4572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19634"/>
                <a:gridCol w="670997"/>
                <a:gridCol w="670997"/>
                <a:gridCol w="670997"/>
                <a:gridCol w="670997"/>
                <a:gridCol w="670997"/>
                <a:gridCol w="670997"/>
                <a:gridCol w="670997"/>
                <a:gridCol w="670997"/>
                <a:gridCol w="670997"/>
                <a:gridCol w="670997"/>
              </a:tblGrid>
              <a:tr h="128016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MPO region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Guidance statements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Performance measures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Public health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Health components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Public health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Health components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Safety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Air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Activity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Access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Safety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Air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Activity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Access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Atlanta, GA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Baltimore, MD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Chicago, IL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Cleveland, OH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Detroit, MI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Houston, TX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Kansas City, MO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Memphis, TN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Miami, FL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Milwaukee, WI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Nashville, TN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Orlando, FL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Pittsburgh, PA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 Antonio, TX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 Francisco, CA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Seattle, WA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St. Louis, MO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Washington, DC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/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Portland, </a:t>
                      </a:r>
                      <a:r>
                        <a:rPr lang="en-US" sz="1200" dirty="0" err="1">
                          <a:effectLst/>
                        </a:rPr>
                        <a:t>OR</a:t>
                      </a:r>
                      <a:r>
                        <a:rPr lang="en-US" sz="1200" baseline="30000" dirty="0" err="1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18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8016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– Performance measures not included in plan.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016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 Portland, OR was used to develop the screening and search terms; results are not included in totals.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30" marR="3683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5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 rot="10800000">
            <a:off x="3429000" y="1371600"/>
            <a:ext cx="5715000" cy="4572000"/>
          </a:xfrm>
          <a:custGeom>
            <a:avLst/>
            <a:gdLst>
              <a:gd name="connsiteX0" fmla="*/ 4572000 w 5715000"/>
              <a:gd name="connsiteY0" fmla="*/ 4572000 h 4572000"/>
              <a:gd name="connsiteX1" fmla="*/ 2286000 w 5715000"/>
              <a:gd name="connsiteY1" fmla="*/ 4572000 h 4572000"/>
              <a:gd name="connsiteX2" fmla="*/ 0 w 5715000"/>
              <a:gd name="connsiteY2" fmla="*/ 2286000 h 4572000"/>
              <a:gd name="connsiteX3" fmla="*/ 2286000 w 5715000"/>
              <a:gd name="connsiteY3" fmla="*/ 0 h 4572000"/>
              <a:gd name="connsiteX4" fmla="*/ 4572000 w 5715000"/>
              <a:gd name="connsiteY4" fmla="*/ 0 h 4572000"/>
              <a:gd name="connsiteX5" fmla="*/ 5715000 w 5715000"/>
              <a:gd name="connsiteY5" fmla="*/ 1143000 h 4572000"/>
              <a:gd name="connsiteX6" fmla="*/ 4572000 w 5715000"/>
              <a:gd name="connsiteY6" fmla="*/ 2286000 h 4572000"/>
              <a:gd name="connsiteX7" fmla="*/ 4572000 w 5715000"/>
              <a:gd name="connsiteY7" fmla="*/ 2284096 h 4572000"/>
              <a:gd name="connsiteX8" fmla="*/ 3429000 w 5715000"/>
              <a:gd name="connsiteY8" fmla="*/ 3427096 h 4572000"/>
              <a:gd name="connsiteX9" fmla="*/ 4572000 w 5715000"/>
              <a:gd name="connsiteY9" fmla="*/ 4570096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5000" h="4572000">
                <a:moveTo>
                  <a:pt x="4572000" y="4572000"/>
                </a:moveTo>
                <a:lnTo>
                  <a:pt x="2286000" y="4572000"/>
                </a:lnTo>
                <a:cubicBezTo>
                  <a:pt x="1023477" y="4572000"/>
                  <a:pt x="0" y="3548523"/>
                  <a:pt x="0" y="2286000"/>
                </a:cubicBezTo>
                <a:cubicBezTo>
                  <a:pt x="0" y="1023477"/>
                  <a:pt x="1023477" y="0"/>
                  <a:pt x="2286000" y="0"/>
                </a:cubicBezTo>
                <a:lnTo>
                  <a:pt x="4572000" y="0"/>
                </a:lnTo>
                <a:cubicBezTo>
                  <a:pt x="5203263" y="0"/>
                  <a:pt x="5715000" y="511739"/>
                  <a:pt x="5715000" y="1143000"/>
                </a:cubicBezTo>
                <a:cubicBezTo>
                  <a:pt x="5715000" y="1774262"/>
                  <a:pt x="5203262" y="2286000"/>
                  <a:pt x="4572000" y="2286000"/>
                </a:cubicBezTo>
                <a:lnTo>
                  <a:pt x="4572000" y="2284096"/>
                </a:lnTo>
                <a:cubicBezTo>
                  <a:pt x="3940737" y="2284096"/>
                  <a:pt x="3429000" y="2795834"/>
                  <a:pt x="3429000" y="3427096"/>
                </a:cubicBezTo>
                <a:cubicBezTo>
                  <a:pt x="3429000" y="4058358"/>
                  <a:pt x="3940737" y="4570096"/>
                  <a:pt x="4572000" y="4570096"/>
                </a:cubicBezTo>
                <a:close/>
              </a:path>
            </a:pathLst>
          </a:custGeom>
          <a:solidFill>
            <a:srgbClr val="6A7F1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u="sng" dirty="0" smtClean="0"/>
              <a:t>Introduction</a:t>
            </a:r>
            <a:r>
              <a:rPr lang="en-US" b="0" dirty="0" smtClean="0"/>
              <a:t> – Method – Results – Discussion</a:t>
            </a:r>
            <a:endParaRPr lang="en-US" b="0" dirty="0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 rot="10800000">
            <a:off x="0" y="1371600"/>
            <a:ext cx="5715000" cy="4572000"/>
          </a:xfrm>
          <a:custGeom>
            <a:avLst/>
            <a:gdLst>
              <a:gd name="connsiteX0" fmla="*/ 3429000 w 5715000"/>
              <a:gd name="connsiteY0" fmla="*/ 4572000 h 4572000"/>
              <a:gd name="connsiteX1" fmla="*/ 1143000 w 5715000"/>
              <a:gd name="connsiteY1" fmla="*/ 4572000 h 4572000"/>
              <a:gd name="connsiteX2" fmla="*/ 0 w 5715000"/>
              <a:gd name="connsiteY2" fmla="*/ 3429000 h 4572000"/>
              <a:gd name="connsiteX3" fmla="*/ 1143000 w 5715000"/>
              <a:gd name="connsiteY3" fmla="*/ 2286000 h 4572000"/>
              <a:gd name="connsiteX4" fmla="*/ 2286000 w 5715000"/>
              <a:gd name="connsiteY4" fmla="*/ 1143000 h 4572000"/>
              <a:gd name="connsiteX5" fmla="*/ 1143000 w 5715000"/>
              <a:gd name="connsiteY5" fmla="*/ 0 h 4572000"/>
              <a:gd name="connsiteX6" fmla="*/ 3429000 w 5715000"/>
              <a:gd name="connsiteY6" fmla="*/ 0 h 4572000"/>
              <a:gd name="connsiteX7" fmla="*/ 5715000 w 5715000"/>
              <a:gd name="connsiteY7" fmla="*/ 2286000 h 4572000"/>
              <a:gd name="connsiteX8" fmla="*/ 3429000 w 5715000"/>
              <a:gd name="connsiteY8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5000" h="4572000">
                <a:moveTo>
                  <a:pt x="3429000" y="4572000"/>
                </a:moveTo>
                <a:lnTo>
                  <a:pt x="1143000" y="4572000"/>
                </a:lnTo>
                <a:cubicBezTo>
                  <a:pt x="511737" y="4572000"/>
                  <a:pt x="0" y="4060262"/>
                  <a:pt x="0" y="3429000"/>
                </a:cubicBezTo>
                <a:cubicBezTo>
                  <a:pt x="0" y="2797739"/>
                  <a:pt x="511737" y="2286000"/>
                  <a:pt x="1143000" y="2286000"/>
                </a:cubicBezTo>
                <a:cubicBezTo>
                  <a:pt x="1774262" y="2286000"/>
                  <a:pt x="2286000" y="1774261"/>
                  <a:pt x="2286000" y="1143000"/>
                </a:cubicBezTo>
                <a:cubicBezTo>
                  <a:pt x="2286000" y="511738"/>
                  <a:pt x="1774262" y="0"/>
                  <a:pt x="1143000" y="0"/>
                </a:cubicBezTo>
                <a:lnTo>
                  <a:pt x="3429000" y="0"/>
                </a:lnTo>
                <a:cubicBezTo>
                  <a:pt x="4691523" y="0"/>
                  <a:pt x="5715000" y="1023477"/>
                  <a:pt x="5715000" y="2286000"/>
                </a:cubicBezTo>
                <a:cubicBezTo>
                  <a:pt x="5715000" y="3548523"/>
                  <a:pt x="4691523" y="4572000"/>
                  <a:pt x="3429000" y="4572000"/>
                </a:cubicBezTo>
                <a:close/>
              </a:path>
            </a:pathLst>
          </a:custGeom>
          <a:solidFill>
            <a:srgbClr val="A1D8E0"/>
          </a:solidFill>
          <a:ln w="635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 rot="16200000">
            <a:off x="-457200" y="3200400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Transportation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 rot="-16200000">
            <a:off x="5029200" y="3200400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Public Health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2286000" y="1371600"/>
            <a:ext cx="4572000" cy="4572000"/>
            <a:chOff x="86410800" y="102870000"/>
            <a:chExt cx="4572000" cy="4572000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86410800" y="102870000"/>
              <a:ext cx="4572000" cy="4572000"/>
            </a:xfrm>
            <a:prstGeom prst="ellipse">
              <a:avLst/>
            </a:prstGeom>
            <a:solidFill>
              <a:srgbClr val="FFFFFF"/>
            </a:solidFill>
            <a:ln w="635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8"/>
            <p:cNvGrpSpPr>
              <a:grpSpLocks/>
            </p:cNvGrpSpPr>
            <p:nvPr/>
          </p:nvGrpSpPr>
          <p:grpSpPr bwMode="auto">
            <a:xfrm>
              <a:off x="87782400" y="102915720"/>
              <a:ext cx="1828800" cy="1828800"/>
              <a:chOff x="80416400" y="102374700"/>
              <a:chExt cx="1828800" cy="1828800"/>
            </a:xfrm>
          </p:grpSpPr>
          <p:sp>
            <p:nvSpPr>
              <p:cNvPr id="20" name="Oval 9"/>
              <p:cNvSpPr>
                <a:spLocks noChangeArrowheads="1"/>
              </p:cNvSpPr>
              <p:nvPr/>
            </p:nvSpPr>
            <p:spPr bwMode="auto">
              <a:xfrm>
                <a:off x="80416400" y="102374700"/>
                <a:ext cx="1828800" cy="1828800"/>
              </a:xfrm>
              <a:prstGeom prst="ellipse">
                <a:avLst/>
              </a:prstGeom>
              <a:solidFill>
                <a:srgbClr val="E16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34" name="Picture 10" descr="icon_2384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59300" y="102717600"/>
                <a:ext cx="1143000" cy="1143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87782400" y="105567480"/>
              <a:ext cx="1828800" cy="1828800"/>
              <a:chOff x="80695800" y="105079800"/>
              <a:chExt cx="1828800" cy="1828800"/>
            </a:xfrm>
          </p:grpSpPr>
          <p:sp>
            <p:nvSpPr>
              <p:cNvPr id="19" name="Oval 12"/>
              <p:cNvSpPr>
                <a:spLocks noChangeArrowheads="1"/>
              </p:cNvSpPr>
              <p:nvPr/>
            </p:nvSpPr>
            <p:spPr bwMode="auto">
              <a:xfrm>
                <a:off x="80695800" y="105079800"/>
                <a:ext cx="1828800" cy="1828800"/>
              </a:xfrm>
              <a:prstGeom prst="ellipse">
                <a:avLst/>
              </a:prstGeom>
              <a:solidFill>
                <a:srgbClr val="74482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37" name="Picture 13" descr="icon_17479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24400" y="105308400"/>
                <a:ext cx="1371600" cy="1371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86456520" y="104241600"/>
              <a:ext cx="1828800" cy="1828800"/>
              <a:chOff x="80873600" y="107975400"/>
              <a:chExt cx="1828800" cy="1828800"/>
            </a:xfrm>
          </p:grpSpPr>
          <p:sp>
            <p:nvSpPr>
              <p:cNvPr id="18" name="Oval 15"/>
              <p:cNvSpPr>
                <a:spLocks noChangeArrowheads="1"/>
              </p:cNvSpPr>
              <p:nvPr/>
            </p:nvSpPr>
            <p:spPr bwMode="auto">
              <a:xfrm>
                <a:off x="80873600" y="107975400"/>
                <a:ext cx="1828800" cy="1828800"/>
              </a:xfrm>
              <a:prstGeom prst="ellipse">
                <a:avLst/>
              </a:prstGeom>
              <a:solidFill>
                <a:srgbClr val="F9AF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40" name="Picture 16" descr="noun_project_250_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405781" y="108203590"/>
                <a:ext cx="764438" cy="13724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89108280" y="104241600"/>
              <a:ext cx="1828800" cy="1828800"/>
              <a:chOff x="80924400" y="110413800"/>
              <a:chExt cx="1828800" cy="1828800"/>
            </a:xfrm>
          </p:grpSpPr>
          <p:sp>
            <p:nvSpPr>
              <p:cNvPr id="17" name="Oval 18"/>
              <p:cNvSpPr>
                <a:spLocks noChangeArrowheads="1"/>
              </p:cNvSpPr>
              <p:nvPr/>
            </p:nvSpPr>
            <p:spPr bwMode="auto">
              <a:xfrm>
                <a:off x="80924400" y="110413800"/>
                <a:ext cx="1828800" cy="1828800"/>
              </a:xfrm>
              <a:prstGeom prst="ellipse">
                <a:avLst/>
              </a:prstGeom>
              <a:solidFill>
                <a:srgbClr val="0078A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43" name="Picture 19" descr="noun_project_97_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372456" y="110756700"/>
                <a:ext cx="932688" cy="1143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09110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u="sng" dirty="0"/>
              <a:t>Introduction</a:t>
            </a:r>
            <a:r>
              <a:rPr lang="en-US" b="0" dirty="0"/>
              <a:t> – Method – Results – Discussion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1371600"/>
            <a:ext cx="914400" cy="914400"/>
            <a:chOff x="3657600" y="1417320"/>
            <a:chExt cx="1828800" cy="1828800"/>
          </a:xfrm>
        </p:grpSpPr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3657600" y="1417320"/>
              <a:ext cx="1828800" cy="1828800"/>
            </a:xfrm>
            <a:prstGeom prst="ellipse">
              <a:avLst/>
            </a:prstGeom>
            <a:solidFill>
              <a:srgbClr val="E1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10" descr="icon_2384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500" y="1760220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457200" y="3657600"/>
            <a:ext cx="914400" cy="914400"/>
            <a:chOff x="2331720" y="2743200"/>
            <a:chExt cx="1828800" cy="1828800"/>
          </a:xfrm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2331720" y="2743200"/>
              <a:ext cx="1828800" cy="1828800"/>
            </a:xfrm>
            <a:prstGeom prst="ellipse">
              <a:avLst/>
            </a:prstGeom>
            <a:solidFill>
              <a:srgbClr val="F9A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16" descr="noun_project_250_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3901" y="2971390"/>
              <a:ext cx="764438" cy="1372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457200" y="2514600"/>
            <a:ext cx="914400" cy="914400"/>
            <a:chOff x="3657600" y="4069080"/>
            <a:chExt cx="1828800" cy="1828800"/>
          </a:xfrm>
        </p:grpSpPr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657600" y="4069080"/>
              <a:ext cx="1828800" cy="1828800"/>
            </a:xfrm>
            <a:prstGeom prst="ellipse">
              <a:avLst/>
            </a:prstGeom>
            <a:solidFill>
              <a:srgbClr val="74482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" name="Picture 13" descr="icon_17479_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4297680"/>
              <a:ext cx="13716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457200" y="4800600"/>
            <a:ext cx="914400" cy="914400"/>
            <a:chOff x="4983480" y="2743200"/>
            <a:chExt cx="1828800" cy="1828800"/>
          </a:xfrm>
        </p:grpSpPr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4983480" y="2743200"/>
              <a:ext cx="1828800" cy="1828800"/>
            </a:xfrm>
            <a:prstGeom prst="ellipse">
              <a:avLst/>
            </a:prstGeom>
            <a:solidFill>
              <a:srgbClr val="0078A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" name="Picture 19" descr="noun_project_97_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1536" y="3086100"/>
              <a:ext cx="93268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1600200" y="128016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None/>
            </a:pPr>
            <a:r>
              <a:rPr lang="en-US" sz="3200" b="1" dirty="0">
                <a:latin typeface="Corbel" panose="020B0503020204020204" pitchFamily="34" charset="0"/>
              </a:rPr>
              <a:t>Traffic </a:t>
            </a:r>
            <a:r>
              <a:rPr lang="en-US" sz="3200" b="1" dirty="0" smtClean="0">
                <a:latin typeface="Corbel" panose="020B0503020204020204" pitchFamily="34" charset="0"/>
              </a:rPr>
              <a:t>safety</a:t>
            </a:r>
          </a:p>
          <a:p>
            <a:pPr marL="0" lvl="2">
              <a:buNone/>
            </a:pPr>
            <a:r>
              <a:rPr lang="en-US" sz="2400" b="1" dirty="0" smtClean="0">
                <a:latin typeface="Corbel" panose="020B0503020204020204" pitchFamily="34" charset="0"/>
              </a:rPr>
              <a:t>Traffic </a:t>
            </a:r>
            <a:r>
              <a:rPr lang="en-US" sz="2400" b="1" dirty="0">
                <a:latin typeface="Corbel" panose="020B0503020204020204" pitchFamily="34" charset="0"/>
              </a:rPr>
              <a:t>collisions cause injuries and fatalities.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00200" y="242316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None/>
            </a:pPr>
            <a:r>
              <a:rPr lang="en-US" sz="3200" b="1" dirty="0">
                <a:latin typeface="Corbel" panose="020B0503020204020204" pitchFamily="34" charset="0"/>
              </a:rPr>
              <a:t>Air quality</a:t>
            </a:r>
          </a:p>
          <a:p>
            <a:pPr marL="0" lvl="2">
              <a:buNone/>
            </a:pPr>
            <a:r>
              <a:rPr lang="en-US" sz="2400" b="1" dirty="0">
                <a:latin typeface="Corbel" panose="020B0503020204020204" pitchFamily="34" charset="0"/>
              </a:rPr>
              <a:t>Motor vehicle emissions lead to respiratory illnesses.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0200" y="356616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None/>
            </a:pPr>
            <a:r>
              <a:rPr lang="en-US" sz="3200" b="1" dirty="0">
                <a:latin typeface="Corbel" panose="020B0503020204020204" pitchFamily="34" charset="0"/>
              </a:rPr>
              <a:t>Physical activity</a:t>
            </a:r>
          </a:p>
          <a:p>
            <a:pPr marL="0" lvl="2">
              <a:buNone/>
            </a:pPr>
            <a:r>
              <a:rPr lang="en-US" sz="2400" b="1" dirty="0">
                <a:latin typeface="Corbel" panose="020B0503020204020204" pitchFamily="34" charset="0"/>
              </a:rPr>
              <a:t>Walking/bicycling help to mitigate obesity.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00200" y="470916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None/>
            </a:pPr>
            <a:r>
              <a:rPr lang="en-US" sz="3200" b="1" dirty="0">
                <a:latin typeface="Corbel" panose="020B0503020204020204" pitchFamily="34" charset="0"/>
              </a:rPr>
              <a:t>Accessibility</a:t>
            </a:r>
          </a:p>
          <a:p>
            <a:pPr marL="0" lvl="2">
              <a:buNone/>
            </a:pPr>
            <a:r>
              <a:rPr lang="en-US" sz="2400" b="1" dirty="0">
                <a:latin typeface="Corbel" panose="020B0503020204020204" pitchFamily="34" charset="0"/>
              </a:rPr>
              <a:t>Transport affords access to education, employment, food, health care, social services, and recreation. </a:t>
            </a:r>
          </a:p>
        </p:txBody>
      </p:sp>
    </p:spTree>
    <p:extLst>
      <p:ext uri="{BB962C8B-B14F-4D97-AF65-F5344CB8AC3E}">
        <p14:creationId xmlns:p14="http://schemas.microsoft.com/office/powerpoint/2010/main" val="42205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Long-range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u="sng" dirty="0"/>
              <a:t>Introduction</a:t>
            </a:r>
            <a:r>
              <a:rPr lang="en-US" b="0" dirty="0"/>
              <a:t> – Method – Results – Discussion</a:t>
            </a:r>
          </a:p>
        </p:txBody>
      </p:sp>
      <p:pic>
        <p:nvPicPr>
          <p:cNvPr id="7" name="Content Placeholder 6" descr="Figure 1: The transportation planning process. Click for text version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5195455" cy="4572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roup 18"/>
          <p:cNvGrpSpPr/>
          <p:nvPr/>
        </p:nvGrpSpPr>
        <p:grpSpPr>
          <a:xfrm>
            <a:off x="4343400" y="1371600"/>
            <a:ext cx="4572000" cy="457200"/>
            <a:chOff x="4343400" y="1371600"/>
            <a:chExt cx="4572000" cy="457200"/>
          </a:xfrm>
        </p:grpSpPr>
        <p:sp>
          <p:nvSpPr>
            <p:cNvPr id="10" name="Rectangle 9"/>
            <p:cNvSpPr/>
            <p:nvPr/>
          </p:nvSpPr>
          <p:spPr>
            <a:xfrm>
              <a:off x="5715000" y="1371600"/>
              <a:ext cx="3200400" cy="457200"/>
            </a:xfrm>
            <a:prstGeom prst="rect">
              <a:avLst/>
            </a:prstGeom>
            <a:solidFill>
              <a:srgbClr val="474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rbel" panose="020B0503020204020204" pitchFamily="34" charset="0"/>
                </a:rPr>
                <a:t>Vision, goals, objectives</a:t>
              </a:r>
              <a:endParaRPr lang="en-US" sz="2000" b="1" dirty="0">
                <a:latin typeface="Corbel" panose="020B0503020204020204" pitchFamily="34" charset="0"/>
              </a:endParaRPr>
            </a:p>
          </p:txBody>
        </p:sp>
        <p:cxnSp>
          <p:nvCxnSpPr>
            <p:cNvPr id="14" name="Straight Arrow Connector 13"/>
            <p:cNvCxnSpPr>
              <a:stCxn id="10" idx="1"/>
            </p:cNvCxnSpPr>
            <p:nvPr/>
          </p:nvCxnSpPr>
          <p:spPr>
            <a:xfrm flipH="1">
              <a:off x="4343400" y="1600200"/>
              <a:ext cx="1371600" cy="0"/>
            </a:xfrm>
            <a:prstGeom prst="straightConnector1">
              <a:avLst/>
            </a:prstGeom>
            <a:ln w="63500">
              <a:solidFill>
                <a:srgbClr val="47433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343400" y="2514600"/>
            <a:ext cx="4572000" cy="457200"/>
            <a:chOff x="4343400" y="2514600"/>
            <a:chExt cx="4572000" cy="457200"/>
          </a:xfrm>
        </p:grpSpPr>
        <p:sp>
          <p:nvSpPr>
            <p:cNvPr id="12" name="Rectangle 11"/>
            <p:cNvSpPr/>
            <p:nvPr/>
          </p:nvSpPr>
          <p:spPr>
            <a:xfrm>
              <a:off x="5715000" y="2514600"/>
              <a:ext cx="3200400" cy="457200"/>
            </a:xfrm>
            <a:prstGeom prst="rect">
              <a:avLst/>
            </a:prstGeom>
            <a:solidFill>
              <a:srgbClr val="474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rbel" panose="020B0503020204020204" pitchFamily="34" charset="0"/>
                </a:rPr>
                <a:t>Evaluation metrics</a:t>
              </a:r>
              <a:endParaRPr lang="en-US" sz="2000" b="1" dirty="0">
                <a:latin typeface="Corbel" panose="020B0503020204020204" pitchFamily="34" charset="0"/>
              </a:endParaRPr>
            </a:p>
          </p:txBody>
        </p:sp>
        <p:cxnSp>
          <p:nvCxnSpPr>
            <p:cNvPr id="16" name="Straight Arrow Connector 15"/>
            <p:cNvCxnSpPr>
              <a:stCxn id="12" idx="1"/>
            </p:cNvCxnSpPr>
            <p:nvPr/>
          </p:nvCxnSpPr>
          <p:spPr>
            <a:xfrm flipH="1">
              <a:off x="4343400" y="2743200"/>
              <a:ext cx="1371600" cy="0"/>
            </a:xfrm>
            <a:prstGeom prst="straightConnector1">
              <a:avLst/>
            </a:prstGeom>
            <a:ln w="63500">
              <a:solidFill>
                <a:srgbClr val="47433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343400" y="3200400"/>
            <a:ext cx="4572000" cy="731520"/>
            <a:chOff x="4343400" y="3200400"/>
            <a:chExt cx="4572000" cy="731520"/>
          </a:xfrm>
        </p:grpSpPr>
        <p:sp>
          <p:nvSpPr>
            <p:cNvPr id="11" name="Rectangle 10"/>
            <p:cNvSpPr/>
            <p:nvPr/>
          </p:nvSpPr>
          <p:spPr>
            <a:xfrm>
              <a:off x="5715000" y="3200400"/>
              <a:ext cx="3200400" cy="731520"/>
            </a:xfrm>
            <a:prstGeom prst="rect">
              <a:avLst/>
            </a:prstGeom>
            <a:solidFill>
              <a:srgbClr val="474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rbel" panose="020B0503020204020204" pitchFamily="34" charset="0"/>
                </a:rPr>
                <a:t>Long-range transportation plan (RTP/LRTP)</a:t>
              </a:r>
              <a:endParaRPr lang="en-US" sz="2000" b="1" dirty="0">
                <a:latin typeface="Corbel" panose="020B050302020402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4343400" y="3352800"/>
              <a:ext cx="1371600" cy="0"/>
            </a:xfrm>
            <a:prstGeom prst="straightConnector1">
              <a:avLst/>
            </a:prstGeom>
            <a:ln w="63500">
              <a:solidFill>
                <a:srgbClr val="47433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343400" y="5486400"/>
            <a:ext cx="4572000" cy="457200"/>
            <a:chOff x="4343400" y="5486400"/>
            <a:chExt cx="4572000" cy="457200"/>
          </a:xfrm>
        </p:grpSpPr>
        <p:sp>
          <p:nvSpPr>
            <p:cNvPr id="23" name="Rectangle 22"/>
            <p:cNvSpPr/>
            <p:nvPr/>
          </p:nvSpPr>
          <p:spPr>
            <a:xfrm>
              <a:off x="5715000" y="5486400"/>
              <a:ext cx="3200400" cy="457200"/>
            </a:xfrm>
            <a:prstGeom prst="rect">
              <a:avLst/>
            </a:prstGeom>
            <a:solidFill>
              <a:srgbClr val="474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rbel" panose="020B0503020204020204" pitchFamily="34" charset="0"/>
                </a:rPr>
                <a:t>Performance measures</a:t>
              </a:r>
              <a:endParaRPr lang="en-US" sz="2000" b="1" dirty="0">
                <a:latin typeface="Corbel" panose="020B0503020204020204" pitchFamily="34" charset="0"/>
              </a:endParaRPr>
            </a:p>
          </p:txBody>
        </p:sp>
        <p:cxnSp>
          <p:nvCxnSpPr>
            <p:cNvPr id="24" name="Straight Arrow Connector 23"/>
            <p:cNvCxnSpPr>
              <a:stCxn id="23" idx="1"/>
            </p:cNvCxnSpPr>
            <p:nvPr/>
          </p:nvCxnSpPr>
          <p:spPr>
            <a:xfrm flipH="1">
              <a:off x="4343400" y="5715000"/>
              <a:ext cx="1371600" cy="0"/>
            </a:xfrm>
            <a:prstGeom prst="straightConnector1">
              <a:avLst/>
            </a:prstGeom>
            <a:ln w="63500">
              <a:solidFill>
                <a:srgbClr val="47433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0" y="5943600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Corbel" panose="020B0503020204020204" pitchFamily="34" charset="0"/>
              </a:rPr>
              <a:t>http://www.planning.dot.gov/documents/briefingbook/bbook.htm</a:t>
            </a:r>
          </a:p>
        </p:txBody>
      </p:sp>
    </p:spTree>
    <p:extLst>
      <p:ext uri="{BB962C8B-B14F-4D97-AF65-F5344CB8AC3E}">
        <p14:creationId xmlns:p14="http://schemas.microsoft.com/office/powerpoint/2010/main" val="41017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18</a:t>
            </a:r>
            <a:r>
              <a:rPr lang="en-US" dirty="0" smtClean="0"/>
              <a:t> Large MPO Regions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b="0" dirty="0"/>
              <a:t>Introduction – </a:t>
            </a:r>
            <a:r>
              <a:rPr lang="en-US" u="sng" dirty="0"/>
              <a:t>Method</a:t>
            </a:r>
            <a:r>
              <a:rPr lang="en-US" b="0" dirty="0"/>
              <a:t> – Results – Discussion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0" y="1078992"/>
            <a:ext cx="8229600" cy="5089616"/>
            <a:chOff x="0" y="1078992"/>
            <a:chExt cx="8229600" cy="5089616"/>
          </a:xfrm>
        </p:grpSpPr>
        <p:pic>
          <p:nvPicPr>
            <p:cNvPr id="2050" name="Picture 2" descr="Blank_US_Ma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78992"/>
              <a:ext cx="8229600" cy="50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in">
                  <a:solidFill>
                    <a:srgbClr val="A6A6A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6075045" y="2775416"/>
              <a:ext cx="235131" cy="234420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6720024" y="5588224"/>
              <a:ext cx="235131" cy="234989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6466931" y="5126018"/>
              <a:ext cx="235131" cy="235138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5891349" y="4237720"/>
              <a:ext cx="235131" cy="235177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>
              <a:off x="6888208" y="2992891"/>
              <a:ext cx="235131" cy="235744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>
              <a:off x="6318341" y="2866143"/>
              <a:ext cx="235131" cy="235138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>
              <a:off x="4832441" y="3396799"/>
              <a:ext cx="235131" cy="235177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8" name="Oval 25"/>
            <p:cNvSpPr>
              <a:spLocks noChangeAspect="1" noChangeArrowheads="1"/>
            </p:cNvSpPr>
            <p:nvPr/>
          </p:nvSpPr>
          <p:spPr bwMode="auto">
            <a:xfrm>
              <a:off x="6720024" y="3152001"/>
              <a:ext cx="235131" cy="234989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31" name="Oval 28"/>
            <p:cNvSpPr>
              <a:spLocks noChangeAspect="1" noChangeArrowheads="1"/>
            </p:cNvSpPr>
            <p:nvPr/>
          </p:nvSpPr>
          <p:spPr bwMode="auto">
            <a:xfrm>
              <a:off x="5773783" y="2614683"/>
              <a:ext cx="235131" cy="235138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51" name="Oval 31"/>
            <p:cNvSpPr>
              <a:spLocks noChangeAspect="1" noChangeArrowheads="1"/>
            </p:cNvSpPr>
            <p:nvPr/>
          </p:nvSpPr>
          <p:spPr bwMode="auto">
            <a:xfrm>
              <a:off x="3562078" y="5125994"/>
              <a:ext cx="235131" cy="235177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54" name="Oval 34"/>
            <p:cNvSpPr>
              <a:spLocks noChangeAspect="1" noChangeArrowheads="1"/>
            </p:cNvSpPr>
            <p:nvPr/>
          </p:nvSpPr>
          <p:spPr bwMode="auto">
            <a:xfrm>
              <a:off x="4991644" y="4022314"/>
              <a:ext cx="235131" cy="234989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57" name="Oval 37"/>
            <p:cNvSpPr>
              <a:spLocks noChangeAspect="1" noChangeArrowheads="1"/>
            </p:cNvSpPr>
            <p:nvPr/>
          </p:nvSpPr>
          <p:spPr bwMode="auto">
            <a:xfrm>
              <a:off x="5444762" y="3822172"/>
              <a:ext cx="235131" cy="235137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60" name="Oval 40"/>
            <p:cNvSpPr>
              <a:spLocks noChangeAspect="1" noChangeArrowheads="1"/>
            </p:cNvSpPr>
            <p:nvPr/>
          </p:nvSpPr>
          <p:spPr bwMode="auto">
            <a:xfrm>
              <a:off x="235131" y="3075126"/>
              <a:ext cx="235131" cy="235177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63" name="Oval 43"/>
            <p:cNvSpPr>
              <a:spLocks noChangeAspect="1" noChangeArrowheads="1"/>
            </p:cNvSpPr>
            <p:nvPr/>
          </p:nvSpPr>
          <p:spPr bwMode="auto">
            <a:xfrm>
              <a:off x="5067572" y="2540486"/>
              <a:ext cx="235131" cy="234988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66" name="Oval 46"/>
            <p:cNvSpPr>
              <a:spLocks noChangeAspect="1" noChangeArrowheads="1"/>
            </p:cNvSpPr>
            <p:nvPr/>
          </p:nvSpPr>
          <p:spPr bwMode="auto">
            <a:xfrm>
              <a:off x="4220120" y="3339672"/>
              <a:ext cx="235131" cy="235138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69" name="Oval 49"/>
            <p:cNvSpPr>
              <a:spLocks noChangeAspect="1" noChangeArrowheads="1"/>
            </p:cNvSpPr>
            <p:nvPr/>
          </p:nvSpPr>
          <p:spPr bwMode="auto">
            <a:xfrm>
              <a:off x="778873" y="1192441"/>
              <a:ext cx="228555" cy="228600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72" name="Oval 52"/>
            <p:cNvSpPr>
              <a:spLocks noChangeAspect="1" noChangeArrowheads="1"/>
            </p:cNvSpPr>
            <p:nvPr/>
          </p:nvSpPr>
          <p:spPr bwMode="auto">
            <a:xfrm>
              <a:off x="5109210" y="2775618"/>
              <a:ext cx="235131" cy="234988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75" name="Oval 55"/>
            <p:cNvSpPr>
              <a:spLocks noChangeAspect="1" noChangeArrowheads="1"/>
            </p:cNvSpPr>
            <p:nvPr/>
          </p:nvSpPr>
          <p:spPr bwMode="auto">
            <a:xfrm>
              <a:off x="4186646" y="5032945"/>
              <a:ext cx="235131" cy="235138"/>
            </a:xfrm>
            <a:prstGeom prst="ellipse">
              <a:avLst/>
            </a:prstGeom>
            <a:solidFill>
              <a:srgbClr val="474334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u="sng"/>
            </a:p>
          </p:txBody>
        </p:sp>
        <p:sp>
          <p:nvSpPr>
            <p:cNvPr id="2079" name="TextBox 2078"/>
            <p:cNvSpPr txBox="1"/>
            <p:nvPr/>
          </p:nvSpPr>
          <p:spPr>
            <a:xfrm>
              <a:off x="1007428" y="1168241"/>
              <a:ext cx="769121" cy="276999"/>
            </a:xfrm>
            <a:prstGeom prst="rect">
              <a:avLst/>
            </a:prstGeom>
            <a:noFill/>
          </p:spPr>
          <p:txBody>
            <a:bodyPr wrap="none" lIns="45720" tIns="0" rIns="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Seattle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70262" y="3054214"/>
              <a:ext cx="1407116" cy="276999"/>
            </a:xfrm>
            <a:prstGeom prst="rect">
              <a:avLst/>
            </a:prstGeom>
            <a:noFill/>
          </p:spPr>
          <p:txBody>
            <a:bodyPr wrap="none" lIns="45720" tIns="0" rIns="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San Francisco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29426" y="3319796"/>
              <a:ext cx="1191288" cy="276999"/>
            </a:xfrm>
            <a:prstGeom prst="rect">
              <a:avLst/>
            </a:prstGeom>
            <a:noFill/>
          </p:spPr>
          <p:txBody>
            <a:bodyPr wrap="none" lIns="0" tIns="0" rIns="45720" bIns="0" rtlCol="0">
              <a:spAutoFit/>
            </a:bodyPr>
            <a:lstStyle/>
            <a:p>
              <a:pPr algn="r"/>
              <a:r>
                <a:rPr lang="en-US" b="1" dirty="0" smtClean="0">
                  <a:latin typeface="Corbel" panose="020B0503020204020204" pitchFamily="34" charset="0"/>
                </a:rPr>
                <a:t>Kansas City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262268" y="2748080"/>
              <a:ext cx="842859" cy="276999"/>
            </a:xfrm>
            <a:prstGeom prst="rect">
              <a:avLst/>
            </a:prstGeom>
            <a:noFill/>
          </p:spPr>
          <p:txBody>
            <a:bodyPr wrap="none" lIns="0" tIns="0" rIns="45720" bIns="0" rtlCol="0">
              <a:spAutoFit/>
            </a:bodyPr>
            <a:lstStyle/>
            <a:p>
              <a:pPr algn="r"/>
              <a:r>
                <a:rPr lang="en-US" b="1" dirty="0" smtClean="0">
                  <a:latin typeface="Corbel" panose="020B0503020204020204" pitchFamily="34" charset="0"/>
                </a:rPr>
                <a:t>Chicago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943510" y="2519480"/>
              <a:ext cx="1120500" cy="276999"/>
            </a:xfrm>
            <a:prstGeom prst="rect">
              <a:avLst/>
            </a:prstGeom>
            <a:noFill/>
          </p:spPr>
          <p:txBody>
            <a:bodyPr wrap="none" lIns="0" tIns="0" rIns="45720" bIns="0" rtlCol="0">
              <a:spAutoFit/>
            </a:bodyPr>
            <a:lstStyle/>
            <a:p>
              <a:pPr algn="r"/>
              <a:r>
                <a:rPr lang="en-US" b="1" dirty="0" smtClean="0">
                  <a:latin typeface="Corbel" panose="020B0503020204020204" pitchFamily="34" charset="0"/>
                </a:rPr>
                <a:t>Milwaukee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064010" y="3375179"/>
              <a:ext cx="96116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St. Louis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60384" y="3137116"/>
              <a:ext cx="1259640" cy="276999"/>
            </a:xfrm>
            <a:prstGeom prst="rect">
              <a:avLst/>
            </a:prstGeom>
            <a:noFill/>
          </p:spPr>
          <p:txBody>
            <a:bodyPr wrap="none" lIns="0" tIns="0" rIns="45720" bIns="0" rtlCol="0">
              <a:spAutoFit/>
            </a:bodyPr>
            <a:lstStyle/>
            <a:p>
              <a:pPr algn="r"/>
              <a:r>
                <a:rPr lang="en-US" b="1" dirty="0" smtClean="0">
                  <a:latin typeface="Corbel" panose="020B0503020204020204" pitchFamily="34" charset="0"/>
                </a:rPr>
                <a:t>Washington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123339" y="2972263"/>
              <a:ext cx="1082989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Baltimore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891348" y="2321302"/>
              <a:ext cx="719749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Detroit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47380" y="2743200"/>
              <a:ext cx="1151918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Pittsburgh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166949" y="2529535"/>
              <a:ext cx="1021242" cy="276999"/>
            </a:xfrm>
            <a:prstGeom prst="rect">
              <a:avLst/>
            </a:prstGeom>
            <a:noFill/>
          </p:spPr>
          <p:txBody>
            <a:bodyPr wrap="none" lIns="45720" tIns="0" rIns="0" bIns="0" rtlCol="0">
              <a:spAutoFit/>
            </a:bodyPr>
            <a:lstStyle/>
            <a:p>
              <a:pPr algn="r"/>
              <a:r>
                <a:rPr lang="en-US" b="1" dirty="0" smtClean="0">
                  <a:latin typeface="Corbel" panose="020B0503020204020204" pitchFamily="34" charset="0"/>
                </a:rPr>
                <a:t>Cleveland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238832" y="5029200"/>
              <a:ext cx="1323246" cy="276999"/>
            </a:xfrm>
            <a:prstGeom prst="rect">
              <a:avLst/>
            </a:prstGeom>
            <a:noFill/>
          </p:spPr>
          <p:txBody>
            <a:bodyPr wrap="none" lIns="0" tIns="0" rIns="45720" bIns="0" rtlCol="0">
              <a:spAutoFit/>
            </a:bodyPr>
            <a:lstStyle/>
            <a:p>
              <a:pPr algn="r"/>
              <a:r>
                <a:rPr lang="en-US" b="1" dirty="0" smtClean="0">
                  <a:latin typeface="Corbel" panose="020B0503020204020204" pitchFamily="34" charset="0"/>
                </a:rPr>
                <a:t>San Antonio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022874" y="4001308"/>
              <a:ext cx="964688" cy="276999"/>
            </a:xfrm>
            <a:prstGeom prst="rect">
              <a:avLst/>
            </a:prstGeom>
            <a:noFill/>
          </p:spPr>
          <p:txBody>
            <a:bodyPr wrap="none" lIns="0" tIns="0" rIns="45720" bIns="0" rtlCol="0">
              <a:spAutoFit/>
            </a:bodyPr>
            <a:lstStyle/>
            <a:p>
              <a:pPr algn="r"/>
              <a:r>
                <a:rPr lang="en-US" b="1" dirty="0" smtClean="0">
                  <a:latin typeface="Corbel" panose="020B0503020204020204" pitchFamily="34" charset="0"/>
                </a:rPr>
                <a:t>Memphis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676899" y="3801240"/>
              <a:ext cx="1012457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Nashville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126480" y="4214239"/>
              <a:ext cx="844142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Atlanta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700951" y="5105081"/>
              <a:ext cx="903452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Orlando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950535" y="5568643"/>
              <a:ext cx="714298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Miami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421777" y="5012014"/>
              <a:ext cx="949940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Houston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  <p:sp>
          <p:nvSpPr>
            <p:cNvPr id="82" name="Oval 49"/>
            <p:cNvSpPr>
              <a:spLocks noChangeAspect="1" noChangeArrowheads="1"/>
            </p:cNvSpPr>
            <p:nvPr/>
          </p:nvSpPr>
          <p:spPr bwMode="auto">
            <a:xfrm>
              <a:off x="609600" y="1676400"/>
              <a:ext cx="228555" cy="228600"/>
            </a:xfrm>
            <a:prstGeom prst="ellipse">
              <a:avLst/>
            </a:prstGeom>
            <a:noFill/>
            <a:ln w="25400" algn="in">
              <a:solidFill>
                <a:srgbClr val="474334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38155" y="1658124"/>
              <a:ext cx="903261" cy="276999"/>
            </a:xfrm>
            <a:prstGeom prst="rect">
              <a:avLst/>
            </a:prstGeom>
            <a:noFill/>
          </p:spPr>
          <p:txBody>
            <a:bodyPr wrap="none" lIns="45720" tIns="0" rIns="0" bIns="0" rtlCol="0">
              <a:spAutoFit/>
            </a:bodyPr>
            <a:lstStyle/>
            <a:p>
              <a:r>
                <a:rPr lang="en-US" b="1" dirty="0" smtClean="0">
                  <a:latin typeface="Corbel" panose="020B0503020204020204" pitchFamily="34" charset="0"/>
                </a:rPr>
                <a:t>Portland</a:t>
              </a:r>
              <a:endParaRPr lang="en-US" b="1" dirty="0">
                <a:latin typeface="Corbel" panose="020B0503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2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Long-range transportation plans</a:t>
            </a:r>
          </a:p>
          <a:p>
            <a:pPr lvl="1"/>
            <a:r>
              <a:rPr lang="en-US" dirty="0" smtClean="0"/>
              <a:t>Plan years </a:t>
            </a:r>
            <a:r>
              <a:rPr lang="en-US" dirty="0" smtClean="0">
                <a:latin typeface="+mj-lt"/>
              </a:rPr>
              <a:t>2009–2014</a:t>
            </a:r>
            <a:r>
              <a:rPr lang="en-US" dirty="0" smtClean="0"/>
              <a:t>; horizon years </a:t>
            </a:r>
            <a:r>
              <a:rPr lang="en-US" dirty="0" smtClean="0">
                <a:latin typeface="+mj-lt"/>
              </a:rPr>
              <a:t>2035/2040 </a:t>
            </a:r>
            <a:endParaRPr lang="en-US" dirty="0">
              <a:latin typeface="+mj-lt"/>
            </a:endParaRPr>
          </a:p>
          <a:p>
            <a:endParaRPr lang="en-US" dirty="0" smtClean="0"/>
          </a:p>
          <a:p>
            <a:r>
              <a:rPr lang="en-US" dirty="0" smtClean="0"/>
              <a:t>Guidance statements</a:t>
            </a:r>
          </a:p>
          <a:p>
            <a:pPr lvl="1"/>
            <a:r>
              <a:rPr lang="en-US" dirty="0" smtClean="0"/>
              <a:t>Vision, goals, objectives, policies, etc.</a:t>
            </a:r>
          </a:p>
          <a:p>
            <a:endParaRPr lang="en-US" dirty="0"/>
          </a:p>
          <a:p>
            <a:r>
              <a:rPr lang="en-US" dirty="0" smtClean="0"/>
              <a:t>Performance measures</a:t>
            </a:r>
          </a:p>
          <a:p>
            <a:pPr lvl="1"/>
            <a:r>
              <a:rPr lang="en-US" dirty="0" smtClean="0"/>
              <a:t>Measures, indicators, targets,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b="0" dirty="0"/>
              <a:t>Introduction – </a:t>
            </a:r>
            <a:r>
              <a:rPr lang="en-US" u="sng" dirty="0"/>
              <a:t>Method</a:t>
            </a:r>
            <a:r>
              <a:rPr lang="en-US" b="0" dirty="0"/>
              <a:t> – Results – Discussion</a:t>
            </a:r>
          </a:p>
        </p:txBody>
      </p:sp>
    </p:spTree>
    <p:extLst>
      <p:ext uri="{BB962C8B-B14F-4D97-AF65-F5344CB8AC3E}">
        <p14:creationId xmlns:p14="http://schemas.microsoft.com/office/powerpoint/2010/main" val="42303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937902"/>
              </p:ext>
            </p:extLst>
          </p:nvPr>
        </p:nvGraphicFramePr>
        <p:xfrm>
          <a:off x="1828800" y="1143000"/>
          <a:ext cx="7315200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Worksheet" r:id="rId3" imgW="14173115" imgH="7313791" progId="Excel.Sheet.12">
                  <p:embed/>
                </p:oleObj>
              </mc:Choice>
              <mc:Fallback>
                <p:oleObj name="Worksheet" r:id="rId3" imgW="14173115" imgH="73137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143000"/>
                        <a:ext cx="7315200" cy="377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b="0" dirty="0"/>
              <a:t>Introduction – Method – </a:t>
            </a:r>
            <a:r>
              <a:rPr lang="en-US" u="sng" dirty="0"/>
              <a:t>Results</a:t>
            </a:r>
            <a:r>
              <a:rPr lang="en-US" b="0" dirty="0"/>
              <a:t> – Discussion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37160" y="2149603"/>
            <a:ext cx="457200" cy="457200"/>
            <a:chOff x="3657600" y="1417320"/>
            <a:chExt cx="1828800" cy="1828800"/>
          </a:xfrm>
        </p:grpSpPr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657600" y="1417320"/>
              <a:ext cx="1828800" cy="1828800"/>
            </a:xfrm>
            <a:prstGeom prst="ellipse">
              <a:avLst/>
            </a:prstGeom>
            <a:solidFill>
              <a:srgbClr val="E1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10" descr="icon_2384_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500" y="1760220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37160" y="3152457"/>
            <a:ext cx="457200" cy="457200"/>
            <a:chOff x="2331720" y="2743200"/>
            <a:chExt cx="1828800" cy="1828800"/>
          </a:xfrm>
        </p:grpSpPr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2331720" y="2743200"/>
              <a:ext cx="1828800" cy="1828800"/>
            </a:xfrm>
            <a:prstGeom prst="ellipse">
              <a:avLst/>
            </a:prstGeom>
            <a:solidFill>
              <a:srgbClr val="F9A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" name="Picture 16" descr="noun_project_250_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3901" y="2971390"/>
              <a:ext cx="764438" cy="1372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137160" y="2651760"/>
            <a:ext cx="457200" cy="457200"/>
            <a:chOff x="3657600" y="4069080"/>
            <a:chExt cx="1828800" cy="1828800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657600" y="4069080"/>
              <a:ext cx="1828800" cy="1828800"/>
            </a:xfrm>
            <a:prstGeom prst="ellipse">
              <a:avLst/>
            </a:prstGeom>
            <a:solidFill>
              <a:srgbClr val="74482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" name="Picture 16" descr="icon_17479_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4297680"/>
              <a:ext cx="13716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7160" y="3657600"/>
            <a:ext cx="457200" cy="457200"/>
            <a:chOff x="4983480" y="2743200"/>
            <a:chExt cx="1828800" cy="1828800"/>
          </a:xfrm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4983480" y="2743200"/>
              <a:ext cx="1828800" cy="1828800"/>
            </a:xfrm>
            <a:prstGeom prst="ellipse">
              <a:avLst/>
            </a:prstGeom>
            <a:solidFill>
              <a:srgbClr val="0078A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" name="Picture 19" descr="noun_project_97_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1536" y="3086100"/>
              <a:ext cx="93268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640080" y="2176274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Safety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080" y="2680305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Air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" y="3181002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Activity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" y="3690923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Access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" y="1669852"/>
            <a:ext cx="1691640" cy="402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Public health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45720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orbel" panose="020B0503020204020204" pitchFamily="34" charset="0"/>
              </a:rPr>
              <a:t>Examples</a:t>
            </a:r>
            <a:r>
              <a:rPr lang="en-US" b="1" dirty="0" smtClean="0">
                <a:latin typeface="Corbel" panose="020B0503020204020204" pitchFamily="3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0" algn="l"/>
              </a:tabLst>
            </a:pPr>
            <a:r>
              <a:rPr lang="en-US" b="1" i="1" dirty="0" smtClean="0">
                <a:latin typeface="Corbel" panose="020B0503020204020204" pitchFamily="34" charset="0"/>
              </a:rPr>
              <a:t>[</a:t>
            </a:r>
            <a:r>
              <a:rPr lang="en-US" b="1" i="1" dirty="0">
                <a:latin typeface="Corbel" panose="020B0503020204020204" pitchFamily="34" charset="0"/>
              </a:rPr>
              <a:t>S]</a:t>
            </a:r>
            <a:r>
              <a:rPr lang="en-US" b="1" i="1" dirty="0" err="1">
                <a:latin typeface="Corbel" panose="020B0503020204020204" pitchFamily="34" charset="0"/>
              </a:rPr>
              <a:t>afe</a:t>
            </a:r>
            <a:r>
              <a:rPr lang="en-US" b="1" i="1" dirty="0">
                <a:latin typeface="Corbel" panose="020B0503020204020204" pitchFamily="34" charset="0"/>
              </a:rPr>
              <a:t>, comfortable and convenient options that support...physical </a:t>
            </a:r>
            <a:r>
              <a:rPr lang="en-US" b="1" i="1" dirty="0" smtClean="0">
                <a:latin typeface="Corbel" panose="020B0503020204020204" pitchFamily="34" charset="0"/>
              </a:rPr>
              <a:t>activity, and </a:t>
            </a:r>
            <a:r>
              <a:rPr lang="en-US" b="1" i="1" dirty="0">
                <a:latin typeface="Corbel" panose="020B0503020204020204" pitchFamily="34" charset="0"/>
              </a:rPr>
              <a:t>minimize transportation-related </a:t>
            </a:r>
            <a:r>
              <a:rPr lang="en-US" b="1" i="1" dirty="0" smtClean="0">
                <a:latin typeface="Corbel" panose="020B0503020204020204" pitchFamily="34" charset="0"/>
              </a:rPr>
              <a:t>pollution. 	</a:t>
            </a:r>
            <a:r>
              <a:rPr lang="en-US" b="1" dirty="0" smtClean="0">
                <a:latin typeface="Corbel" panose="020B0503020204020204" pitchFamily="34" charset="0"/>
              </a:rPr>
              <a:t>(Portland)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0" algn="l"/>
              </a:tabLst>
            </a:pPr>
            <a:r>
              <a:rPr lang="en-US" b="1" i="1" dirty="0" smtClean="0">
                <a:latin typeface="Corbel" panose="020B0503020204020204" pitchFamily="34" charset="0"/>
              </a:rPr>
              <a:t>[</a:t>
            </a:r>
            <a:r>
              <a:rPr lang="en-US" b="1" i="1" dirty="0">
                <a:latin typeface="Corbel" panose="020B0503020204020204" pitchFamily="34" charset="0"/>
              </a:rPr>
              <a:t>M]</a:t>
            </a:r>
            <a:r>
              <a:rPr lang="en-US" b="1" i="1" dirty="0" err="1">
                <a:latin typeface="Corbel" panose="020B0503020204020204" pitchFamily="34" charset="0"/>
              </a:rPr>
              <a:t>ultimodal</a:t>
            </a:r>
            <a:r>
              <a:rPr lang="en-US" b="1" i="1" dirty="0">
                <a:latin typeface="Corbel" panose="020B0503020204020204" pitchFamily="34" charset="0"/>
              </a:rPr>
              <a:t> transportation infrastructure and services that support active </a:t>
            </a:r>
            <a:r>
              <a:rPr lang="en-US" b="1" i="1" dirty="0" smtClean="0">
                <a:latin typeface="Corbel" panose="020B0503020204020204" pitchFamily="34" charset="0"/>
              </a:rPr>
              <a:t>living </a:t>
            </a:r>
            <a:r>
              <a:rPr lang="en-US" b="1" i="1" dirty="0">
                <a:latin typeface="Corbel" panose="020B0503020204020204" pitchFamily="34" charset="0"/>
              </a:rPr>
              <a:t>and physical </a:t>
            </a:r>
            <a:r>
              <a:rPr lang="en-US" b="1" i="1" dirty="0" smtClean="0">
                <a:latin typeface="Corbel" panose="020B0503020204020204" pitchFamily="34" charset="0"/>
              </a:rPr>
              <a:t>activity</a:t>
            </a:r>
            <a:r>
              <a:rPr lang="en-US" b="1" dirty="0" smtClean="0">
                <a:latin typeface="Corbel" panose="020B0503020204020204" pitchFamily="34" charset="0"/>
              </a:rPr>
              <a:t>. 	(Baltimore)</a:t>
            </a:r>
            <a:endParaRPr lang="en-US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b="0" dirty="0"/>
              <a:t>Introduction – Method – </a:t>
            </a:r>
            <a:r>
              <a:rPr lang="en-US" u="sng" dirty="0"/>
              <a:t>Results</a:t>
            </a:r>
            <a:r>
              <a:rPr lang="en-US" b="0" dirty="0"/>
              <a:t> – Discussion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080323"/>
              </p:ext>
            </p:extLst>
          </p:nvPr>
        </p:nvGraphicFramePr>
        <p:xfrm>
          <a:off x="1828800" y="1143000"/>
          <a:ext cx="7315200" cy="3775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Worksheet" r:id="rId3" imgW="14173115" imgH="7313791" progId="Excel.Sheet.12">
                  <p:embed/>
                </p:oleObj>
              </mc:Choice>
              <mc:Fallback>
                <p:oleObj name="Worksheet" r:id="rId3" imgW="14173115" imgH="73137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143000"/>
                        <a:ext cx="7315200" cy="3775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37160" y="2149603"/>
            <a:ext cx="457200" cy="457200"/>
            <a:chOff x="3657600" y="1417320"/>
            <a:chExt cx="1828800" cy="1828800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3657600" y="1417320"/>
              <a:ext cx="1828800" cy="1828800"/>
            </a:xfrm>
            <a:prstGeom prst="ellipse">
              <a:avLst/>
            </a:prstGeom>
            <a:solidFill>
              <a:srgbClr val="E1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" name="Picture 15" descr="icon_2384_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500" y="1760220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137160" y="3152457"/>
            <a:ext cx="457200" cy="457200"/>
            <a:chOff x="2331720" y="2743200"/>
            <a:chExt cx="1828800" cy="1828800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2331720" y="2743200"/>
              <a:ext cx="1828800" cy="1828800"/>
            </a:xfrm>
            <a:prstGeom prst="ellipse">
              <a:avLst/>
            </a:prstGeom>
            <a:solidFill>
              <a:srgbClr val="F9A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" name="Picture 16" descr="noun_project_250_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3901" y="2971390"/>
              <a:ext cx="764438" cy="1372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137160" y="2651760"/>
            <a:ext cx="457200" cy="457200"/>
            <a:chOff x="3657600" y="4069080"/>
            <a:chExt cx="1828800" cy="1828800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3657600" y="4069080"/>
              <a:ext cx="1828800" cy="1828800"/>
            </a:xfrm>
            <a:prstGeom prst="ellipse">
              <a:avLst/>
            </a:prstGeom>
            <a:solidFill>
              <a:srgbClr val="74482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" name="Picture 21" descr="icon_17479_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4297680"/>
              <a:ext cx="13716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137160" y="3657600"/>
            <a:ext cx="457200" cy="457200"/>
            <a:chOff x="4983480" y="2743200"/>
            <a:chExt cx="1828800" cy="1828800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4983480" y="2743200"/>
              <a:ext cx="1828800" cy="1828800"/>
            </a:xfrm>
            <a:prstGeom prst="ellipse">
              <a:avLst/>
            </a:prstGeom>
            <a:solidFill>
              <a:srgbClr val="0078A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5" name="Picture 24" descr="noun_project_97_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1536" y="3086100"/>
              <a:ext cx="93268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640080" y="2176274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Safety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80" y="2680305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Air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" y="3181002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Activity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080" y="3690923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Access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7160" y="1669852"/>
            <a:ext cx="1691640" cy="402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 panose="020B0503020204020204" pitchFamily="34" charset="0"/>
              </a:rPr>
              <a:t>Public health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45720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orbel" panose="020B0503020204020204" pitchFamily="34" charset="0"/>
              </a:rPr>
              <a:t>Examples</a:t>
            </a:r>
            <a:r>
              <a:rPr lang="en-US" b="1" dirty="0" smtClean="0">
                <a:latin typeface="Corbel" panose="020B0503020204020204" pitchFamily="3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778000" algn="l"/>
                <a:tab pos="3657600" algn="l"/>
                <a:tab pos="6858000" algn="l"/>
              </a:tabLst>
            </a:pPr>
            <a:r>
              <a:rPr lang="en-US" b="1" i="1" dirty="0">
                <a:latin typeface="Corbel" panose="020B0503020204020204" pitchFamily="34" charset="0"/>
              </a:rPr>
              <a:t>Obesity </a:t>
            </a:r>
            <a:r>
              <a:rPr lang="en-US" b="1" i="1" dirty="0" smtClean="0">
                <a:latin typeface="Corbel" panose="020B0503020204020204" pitchFamily="34" charset="0"/>
              </a:rPr>
              <a:t>rate</a:t>
            </a:r>
            <a:r>
              <a:rPr lang="en-US" b="1" dirty="0" smtClean="0">
                <a:latin typeface="Corbel" panose="020B0503020204020204" pitchFamily="34" charset="0"/>
              </a:rPr>
              <a:t>. 	(Atlanta) 	</a:t>
            </a:r>
            <a:r>
              <a:rPr lang="en-US" b="1" i="1" dirty="0" smtClean="0">
                <a:latin typeface="Corbel" panose="020B0503020204020204" pitchFamily="34" charset="0"/>
              </a:rPr>
              <a:t>Average </a:t>
            </a:r>
            <a:r>
              <a:rPr lang="en-US" b="1" i="1" dirty="0">
                <a:latin typeface="Corbel" panose="020B0503020204020204" pitchFamily="34" charset="0"/>
              </a:rPr>
              <a:t>body mass </a:t>
            </a:r>
            <a:r>
              <a:rPr lang="en-US" b="1" i="1" dirty="0" smtClean="0">
                <a:latin typeface="Corbel" panose="020B0503020204020204" pitchFamily="34" charset="0"/>
              </a:rPr>
              <a:t>index</a:t>
            </a:r>
            <a:r>
              <a:rPr lang="en-US" b="1" dirty="0" smtClean="0">
                <a:latin typeface="Corbel" panose="020B0503020204020204" pitchFamily="34" charset="0"/>
              </a:rPr>
              <a:t>. 	(Seattle)</a:t>
            </a:r>
            <a:endParaRPr lang="en-US" b="1" i="1" dirty="0" smtClean="0"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0" algn="l"/>
              </a:tabLst>
            </a:pPr>
            <a:r>
              <a:rPr lang="en-US" b="1" i="1" dirty="0">
                <a:latin typeface="Corbel" panose="020B0503020204020204" pitchFamily="34" charset="0"/>
              </a:rPr>
              <a:t>Annual traffic injury and fatality totals and </a:t>
            </a:r>
            <a:r>
              <a:rPr lang="en-US" b="1" i="1" dirty="0" smtClean="0">
                <a:latin typeface="Corbel" panose="020B0503020204020204" pitchFamily="34" charset="0"/>
              </a:rPr>
              <a:t>rates</a:t>
            </a:r>
            <a:r>
              <a:rPr lang="en-US" b="1" dirty="0" smtClean="0">
                <a:latin typeface="Corbel" panose="020B0503020204020204" pitchFamily="34" charset="0"/>
              </a:rPr>
              <a:t>. 	(</a:t>
            </a:r>
            <a:r>
              <a:rPr lang="en-US" b="1" dirty="0">
                <a:latin typeface="Corbel" panose="020B0503020204020204" pitchFamily="34" charset="0"/>
              </a:rPr>
              <a:t>Kansas </a:t>
            </a:r>
            <a:r>
              <a:rPr lang="en-US" b="1" dirty="0" smtClean="0">
                <a:latin typeface="Corbel" panose="020B0503020204020204" pitchFamily="34" charset="0"/>
              </a:rPr>
              <a:t>City)</a:t>
            </a:r>
            <a:endParaRPr lang="en-US" b="1" dirty="0"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0" algn="l"/>
              </a:tabLst>
            </a:pPr>
            <a:r>
              <a:rPr lang="en-US" b="1" i="1" dirty="0" smtClean="0">
                <a:latin typeface="Corbel" panose="020B0503020204020204" pitchFamily="34" charset="0"/>
              </a:rPr>
              <a:t>Daily </a:t>
            </a:r>
            <a:r>
              <a:rPr lang="en-US" b="1" i="1" dirty="0">
                <a:latin typeface="Corbel" panose="020B0503020204020204" pitchFamily="34" charset="0"/>
              </a:rPr>
              <a:t>minutes of walking/bicycling for </a:t>
            </a:r>
            <a:r>
              <a:rPr lang="en-US" b="1" i="1" dirty="0" smtClean="0">
                <a:latin typeface="Corbel" panose="020B0503020204020204" pitchFamily="34" charset="0"/>
              </a:rPr>
              <a:t>transportation</a:t>
            </a:r>
            <a:r>
              <a:rPr lang="en-US" b="1" dirty="0" smtClean="0">
                <a:latin typeface="Corbel" panose="020B0503020204020204" pitchFamily="34" charset="0"/>
              </a:rPr>
              <a:t>. </a:t>
            </a:r>
            <a:r>
              <a:rPr lang="en-US" b="1" dirty="0">
                <a:latin typeface="Corbel" panose="020B0503020204020204" pitchFamily="34" charset="0"/>
              </a:rPr>
              <a:t>	</a:t>
            </a:r>
            <a:r>
              <a:rPr lang="en-US" b="1" dirty="0" smtClean="0">
                <a:latin typeface="Corbel" panose="020B0503020204020204" pitchFamily="34" charset="0"/>
              </a:rPr>
              <a:t>(</a:t>
            </a:r>
            <a:r>
              <a:rPr lang="en-US" b="1" dirty="0">
                <a:latin typeface="Corbel" panose="020B0503020204020204" pitchFamily="34" charset="0"/>
              </a:rPr>
              <a:t>San </a:t>
            </a:r>
            <a:r>
              <a:rPr lang="en-US" b="1" dirty="0" smtClean="0">
                <a:latin typeface="Corbel" panose="020B0503020204020204" pitchFamily="34" charset="0"/>
              </a:rPr>
              <a:t>Francisco)</a:t>
            </a:r>
            <a:endParaRPr lang="en-US" b="1" dirty="0"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858000" algn="l"/>
              </a:tabLst>
            </a:pPr>
            <a:r>
              <a:rPr lang="en-US" b="1" i="1" dirty="0">
                <a:latin typeface="Corbel" panose="020B0503020204020204" pitchFamily="34" charset="0"/>
              </a:rPr>
              <a:t>% population/employment within </a:t>
            </a:r>
            <a:r>
              <a:rPr lang="en-US" b="1" i="1" dirty="0">
                <a:latin typeface="+mj-lt"/>
              </a:rPr>
              <a:t>¼</a:t>
            </a:r>
            <a:r>
              <a:rPr lang="en-US" b="1" i="1" dirty="0">
                <a:latin typeface="Corbel" panose="020B0503020204020204" pitchFamily="34" charset="0"/>
              </a:rPr>
              <a:t> mile of transit </a:t>
            </a:r>
            <a:r>
              <a:rPr lang="en-US" b="1" i="1" dirty="0" smtClean="0">
                <a:latin typeface="Corbel" panose="020B0503020204020204" pitchFamily="34" charset="0"/>
              </a:rPr>
              <a:t>service</a:t>
            </a:r>
            <a:r>
              <a:rPr lang="en-US" b="1" dirty="0" smtClean="0">
                <a:latin typeface="Corbel" panose="020B0503020204020204" pitchFamily="34" charset="0"/>
              </a:rPr>
              <a:t>. 	(Orlando)</a:t>
            </a:r>
            <a:endParaRPr lang="en-US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Incomplete views of transportation </a:t>
            </a:r>
            <a:r>
              <a:rPr lang="en-US" dirty="0" smtClean="0">
                <a:sym typeface="Wingdings" panose="05000000000000000000" pitchFamily="2" charset="2"/>
              </a:rPr>
              <a:t> health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Most plans guided by safety and accessibility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Air quality concerns may be under-represented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Regional plan policy foci guided by national policy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Performance measures ~ related to policy guidance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001000" cy="685800"/>
          </a:xfrm>
        </p:spPr>
        <p:txBody>
          <a:bodyPr/>
          <a:lstStyle/>
          <a:p>
            <a:r>
              <a:rPr lang="en-US" b="0" dirty="0"/>
              <a:t>Introduction – Method – Results – </a:t>
            </a:r>
            <a:r>
              <a:rPr lang="en-US" u="sng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552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972</Words>
  <Application>Microsoft Office PowerPoint</Application>
  <PresentationFormat>On-screen Show (4:3)</PresentationFormat>
  <Paragraphs>485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Wingdings</vt:lpstr>
      <vt:lpstr>Office Theme</vt:lpstr>
      <vt:lpstr>Worksheet</vt:lpstr>
      <vt:lpstr>Public health in long-range  regional transportation plans:  Guidance statements &amp; performance measures</vt:lpstr>
      <vt:lpstr>Transportation  Health</vt:lpstr>
      <vt:lpstr>Transportation  Health</vt:lpstr>
      <vt:lpstr>Long-range planning</vt:lpstr>
      <vt:lpstr>18 Large MPO Regions</vt:lpstr>
      <vt:lpstr>Method</vt:lpstr>
      <vt:lpstr>Results</vt:lpstr>
      <vt:lpstr>Results</vt:lpstr>
      <vt:lpstr>Summary of findings</vt:lpstr>
      <vt:lpstr>Potential strategies</vt:lpstr>
      <vt:lpstr>Acknowledgements</vt:lpstr>
      <vt:lpstr>Summary of MPO LRTPs</vt:lpstr>
      <vt:lpstr>Summary of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</dc:creator>
  <cp:lastModifiedBy>Patrick Singleton</cp:lastModifiedBy>
  <cp:revision>266</cp:revision>
  <dcterms:created xsi:type="dcterms:W3CDTF">2006-08-16T00:00:00Z</dcterms:created>
  <dcterms:modified xsi:type="dcterms:W3CDTF">2015-02-24T18:53:35Z</dcterms:modified>
</cp:coreProperties>
</file>