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977" r:id="rId1"/>
  </p:sldMasterIdLst>
  <p:notesMasterIdLst>
    <p:notesMasterId r:id="rId10"/>
  </p:notesMasterIdLst>
  <p:handoutMasterIdLst>
    <p:handoutMasterId r:id="rId11"/>
  </p:handoutMasterIdLst>
  <p:sldIdLst>
    <p:sldId id="267" r:id="rId2"/>
    <p:sldId id="293" r:id="rId3"/>
    <p:sldId id="303" r:id="rId4"/>
    <p:sldId id="304" r:id="rId5"/>
    <p:sldId id="305" r:id="rId6"/>
    <p:sldId id="307" r:id="rId7"/>
    <p:sldId id="306" r:id="rId8"/>
    <p:sldId id="292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571" autoAdjust="0"/>
    <p:restoredTop sz="90059" autoAdjust="0"/>
  </p:normalViewPr>
  <p:slideViewPr>
    <p:cSldViewPr showGuides="1">
      <p:cViewPr varScale="1">
        <p:scale>
          <a:sx n="66" d="100"/>
          <a:sy n="66" d="100"/>
        </p:scale>
        <p:origin x="-1272" y="-102"/>
      </p:cViewPr>
      <p:guideLst>
        <p:guide orient="horz" pos="1008"/>
        <p:guide orient="horz" pos="1968"/>
        <p:guide orient="horz" pos="2976"/>
        <p:guide orient="horz" pos="3984"/>
        <p:guide pos="1356"/>
        <p:guide pos="2688"/>
        <p:guide pos="4065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BBE6F26-EA28-4181-A0D5-E140B173DCDD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FBAB97C-7FCF-4D5D-AA65-BA38847976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8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67DF4A9-3BE0-4496-83E5-8714BC8C5572}" type="datetimeFigureOut">
              <a:rPr lang="en-US" smtClean="0"/>
              <a:t>2/24/2015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91004BE-E567-43BD-A3F3-0FE4763D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6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04BE-E567-43BD-A3F3-0FE4763DD0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7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04BE-E567-43BD-A3F3-0FE4763DD0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ginning Logo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21945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6"/>
          <p:cNvSpPr>
            <a:spLocks noEditPoints="1"/>
          </p:cNvSpPr>
          <p:nvPr userDrawn="1"/>
        </p:nvSpPr>
        <p:spPr bwMode="auto">
          <a:xfrm>
            <a:off x="4032676" y="313134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183540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937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8604249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5"/>
            <a:ext cx="8604250" cy="2393209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8604251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0615" y="3169018"/>
            <a:ext cx="539750" cy="368898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9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8604251" cy="31607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0615" y="3169018"/>
            <a:ext cx="539750" cy="368898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5"/>
            <a:ext cx="8604250" cy="2393209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8604251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23739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1"/>
            <a:ext cx="4840287" cy="31728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3225939"/>
            <a:ext cx="4840286" cy="3632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4303714" cy="51011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43095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4" y="-1"/>
            <a:ext cx="4840287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43095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59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8616005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60425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60384"/>
            <a:ext cx="4303713" cy="209761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4760384"/>
            <a:ext cx="4261474" cy="2097616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4760384"/>
            <a:ext cx="503150" cy="209761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91564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172885"/>
            <a:ext cx="9144000" cy="36851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91564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50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3260"/>
            <a:ext cx="91564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172885"/>
            <a:ext cx="9144000" cy="36851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771222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5"/>
            <a:ext cx="4303714" cy="5492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2269"/>
            <a:ext cx="4309593" cy="4595797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" y="-992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303713" y="1142269"/>
            <a:ext cx="4840287" cy="4595797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03713" y="0"/>
            <a:ext cx="4840288" cy="1163175"/>
          </a:xfr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49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1"/>
            <a:ext cx="4300537" cy="6308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4303713" cy="31728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135839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6308725"/>
            <a:ext cx="4303713" cy="54919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17020" y="3435349"/>
            <a:ext cx="4178755" cy="2006600"/>
          </a:xfrm>
        </p:spPr>
        <p:txBody>
          <a:bodyPr anchor="ctr"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387352" y="5738316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183540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58119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142269"/>
            <a:ext cx="4309593" cy="3405985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" y="-992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0" y="1142269"/>
            <a:ext cx="4572000" cy="3405985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9" y="0"/>
            <a:ext cx="4572001" cy="1163175"/>
          </a:xfr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4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35513"/>
            <a:ext cx="4303711" cy="21224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394" y="4735513"/>
            <a:ext cx="4261856" cy="212248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2655" y="4735513"/>
            <a:ext cx="501345" cy="21224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0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6304"/>
            <a:ext cx="430371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903364"/>
            <a:ext cx="4315468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4251"/>
            <a:ext cx="4303713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4" y="-1"/>
            <a:ext cx="4840287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91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1"/>
            <a:ext cx="4840287" cy="31728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3225939"/>
            <a:ext cx="4840286" cy="3632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4303714" cy="51011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4328"/>
            <a:ext cx="430371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901388"/>
            <a:ext cx="4315468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1" y="2275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90598"/>
            <a:ext cx="860425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897658"/>
            <a:ext cx="8616005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-1455"/>
            <a:ext cx="860425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5"/>
            <a:ext cx="539750" cy="368511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05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84498"/>
            <a:ext cx="914326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891558"/>
            <a:ext cx="9155755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-7555"/>
            <a:ext cx="9143264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4760384"/>
            <a:ext cx="503150" cy="209761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60384"/>
            <a:ext cx="4303713" cy="209761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4760384"/>
            <a:ext cx="4261474" cy="2097616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956910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5"/>
            <a:ext cx="4303714" cy="5492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86945"/>
            <a:ext cx="430371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894005"/>
            <a:ext cx="4315468" cy="4223345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1" y="-5108"/>
            <a:ext cx="4303713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15469" y="1086945"/>
            <a:ext cx="4828531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03712" y="1894005"/>
            <a:ext cx="4841719" cy="4223345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315469" y="0"/>
            <a:ext cx="4828531" cy="1159060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4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366046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85552"/>
            <a:ext cx="430371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892612"/>
            <a:ext cx="4315468" cy="2650133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1" y="-6501"/>
            <a:ext cx="4303713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15469" y="1085552"/>
            <a:ext cx="4828531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303712" y="1892612"/>
            <a:ext cx="4841719" cy="2650133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315469" y="0"/>
            <a:ext cx="4828531" cy="11576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4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 smtClean="0"/>
              <a:t>Header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35513"/>
            <a:ext cx="4303711" cy="21224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394" y="4735513"/>
            <a:ext cx="4261856" cy="2122487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2655" y="4735513"/>
            <a:ext cx="501345" cy="21224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7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4760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0"/>
            <a:ext cx="9144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1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5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6416588" cy="4760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0"/>
            <a:ext cx="9144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1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453188" y="0"/>
            <a:ext cx="2690812" cy="476038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046001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1" y="1777585"/>
            <a:ext cx="2124075" cy="349450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1" y="53488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6" y="1777585"/>
            <a:ext cx="2124075" cy="349450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1" y="1777585"/>
            <a:ext cx="2124075" cy="349450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6" y="1777585"/>
            <a:ext cx="2124075" cy="349450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6" y="53488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1" y="53488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6" y="53488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64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4" y="0"/>
            <a:ext cx="4300537" cy="316071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60713"/>
            <a:ext cx="2152650" cy="369728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455744" y="4840659"/>
            <a:ext cx="4688256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150890" y="3160713"/>
            <a:ext cx="2151063" cy="36972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4303713" cy="31988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455744" y="3377794"/>
            <a:ext cx="4688256" cy="1478593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Freeform 6"/>
          <p:cNvSpPr>
            <a:spLocks noChangeAspect="1" noEditPoints="1"/>
          </p:cNvSpPr>
          <p:nvPr userDrawn="1"/>
        </p:nvSpPr>
        <p:spPr bwMode="auto">
          <a:xfrm>
            <a:off x="4708768" y="6009890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183540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1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1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6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1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6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6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1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6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1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1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6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1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6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6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1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6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94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1" y="190501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1" y="3044950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6" y="190501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1" y="190501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6" y="190501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6" y="3044950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1" y="3044950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6" y="3044950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1" y="3514726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1" y="6369175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6" y="3514726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1" y="3514726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6" y="3514726"/>
            <a:ext cx="2124075" cy="277764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6" y="6369175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1" y="6369175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6" y="6369175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70484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1571" y="-1058"/>
            <a:ext cx="4222903" cy="31617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1"/>
            <a:ext cx="4303716" cy="316177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91869" y="3198570"/>
            <a:ext cx="2072605" cy="311015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198571"/>
            <a:ext cx="2152649" cy="31101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2095" y="3198571"/>
            <a:ext cx="2111618" cy="31101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3198571"/>
            <a:ext cx="2110412" cy="311015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8604250" y="1"/>
            <a:ext cx="539750" cy="630872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308725"/>
            <a:ext cx="9144000" cy="54927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6429049"/>
            <a:ext cx="215265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2152651" y="6429049"/>
            <a:ext cx="21494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4302126" y="6418609"/>
            <a:ext cx="2151062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453188" y="6418609"/>
            <a:ext cx="2151062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152651" y="527433"/>
            <a:ext cx="21494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6417524" y="527433"/>
            <a:ext cx="21494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2458518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1"/>
            <a:ext cx="4303714" cy="63087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42118" y="0"/>
            <a:ext cx="4801882" cy="6308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6"/>
            <a:ext cx="4303714" cy="549274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7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0"/>
            <a:ext cx="4803686" cy="31607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31607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3198569"/>
            <a:ext cx="2654212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198569"/>
            <a:ext cx="2152649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3198569"/>
            <a:ext cx="2113206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3198570"/>
            <a:ext cx="2110412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19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3198570"/>
            <a:ext cx="4803686" cy="36594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316071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1"/>
            <a:ext cx="2654212" cy="316071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198572"/>
            <a:ext cx="2152649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3198572"/>
            <a:ext cx="2113206" cy="3659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-1"/>
            <a:ext cx="2110413" cy="316071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5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roj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755893"/>
            <a:ext cx="833495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663841"/>
            <a:ext cx="8334954" cy="1164167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00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755893"/>
            <a:ext cx="833495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663841"/>
            <a:ext cx="8334954" cy="1164167"/>
          </a:xfrm>
        </p:spPr>
        <p:txBody>
          <a:bodyPr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3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23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s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7" name="Rectangle 3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51435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19293" y="1189170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2.02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19293" y="2379663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0.29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19293" y="3551078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1.43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620966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+mj-lt"/>
                  </a:rPr>
                  <a:t>4.41</a:t>
                </a:r>
                <a:endParaRPr lang="en-US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03713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+mj-lt"/>
                  </a:rPr>
                  <a:t>0.29</a:t>
                </a:r>
                <a:endParaRPr lang="en-US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453188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+mj-lt"/>
                  </a:rPr>
                  <a:t>2.06</a:t>
                </a:r>
                <a:endParaRPr lang="en-US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19293" y="4732031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3.15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152485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+mj-lt"/>
                  </a:rPr>
                  <a:t>2.65</a:t>
                </a:r>
                <a:endParaRPr lang="en-US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8620966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4.41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4303713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0.29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6453188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2.06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2152485" y="352962"/>
                <a:ext cx="482824" cy="2077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2.65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53" name="Straight Connector 52"/>
              <p:cNvCxnSpPr/>
              <p:nvPr userDrawn="1"/>
            </p:nvCxnSpPr>
            <p:spPr>
              <a:xfrm>
                <a:off x="2152650" y="0"/>
                <a:ext cx="0" cy="5143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>
              <a:xfrm>
                <a:off x="4303713" y="0"/>
                <a:ext cx="0" cy="5143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>
                <a:off x="6442733" y="0"/>
                <a:ext cx="0" cy="5143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>
              <a:xfrm>
                <a:off x="8600145" y="0"/>
                <a:ext cx="0" cy="5143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>
                <a:off x="0" y="1189170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>
                <a:off x="0" y="2370124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>
              <a:xfrm>
                <a:off x="0" y="3551078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>
              <a:xfrm>
                <a:off x="0" y="4732031"/>
                <a:ext cx="914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2413" y="1304385"/>
                <a:ext cx="2234220" cy="16418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" name="TextBox 61"/>
              <p:cNvSpPr txBox="1"/>
              <p:nvPr userDrawn="1"/>
            </p:nvSpPr>
            <p:spPr>
              <a:xfrm>
                <a:off x="4725620" y="1035550"/>
                <a:ext cx="4186145" cy="272382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 smtClean="0">
                    <a:solidFill>
                      <a:srgbClr val="000000"/>
                    </a:solidFill>
                  </a:rPr>
                  <a:t>REPOSITION OR</a:t>
                </a:r>
                <a:r>
                  <a:rPr lang="en-US" sz="1600" b="1" baseline="0" dirty="0" smtClean="0">
                    <a:solidFill>
                      <a:srgbClr val="000000"/>
                    </a:solidFill>
                  </a:rPr>
                  <a:t> CREATE GUIDES ON GRID</a:t>
                </a:r>
                <a:endParaRPr lang="en-US" sz="1600" b="1" dirty="0" smtClean="0">
                  <a:solidFill>
                    <a:srgbClr val="000000"/>
                  </a:solidFill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If a guide is accidentally moved or you start with a blank document that does not have guides placed do the following: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 smtClean="0">
                    <a:solidFill>
                      <a:srgbClr val="000000"/>
                    </a:solidFill>
                  </a:rPr>
                  <a:t>Turn on Snap to Grid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 smtClean="0">
                    <a:solidFill>
                      <a:srgbClr val="000000"/>
                    </a:solidFill>
                  </a:rPr>
                  <a:t>Set grid settings to 1/24” or .042”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 smtClean="0">
                    <a:solidFill>
                      <a:srgbClr val="000000"/>
                    </a:solidFill>
                  </a:rPr>
                  <a:t>Turn on both Guide Settings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 smtClean="0">
                    <a:solidFill>
                      <a:srgbClr val="000000"/>
                    </a:solidFill>
                  </a:rPr>
                  <a:t>Use the lines and grey measurements on this slide to position guides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 smtClean="0">
                    <a:solidFill>
                      <a:srgbClr val="000000"/>
                    </a:solidFill>
                  </a:rPr>
                  <a:t>To move guides, click on guide outside of slide in grey area and drag to position.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baseline="0" dirty="0" smtClean="0">
                    <a:solidFill>
                      <a:srgbClr val="000000"/>
                    </a:solidFill>
                  </a:rPr>
                  <a:t>To add new guides, click on a guide outside of slide in grey area while holding CTRL and drag </a:t>
                </a:r>
                <a:br>
                  <a:rPr lang="en-US" sz="1600" baseline="0" dirty="0" smtClean="0">
                    <a:solidFill>
                      <a:srgbClr val="000000"/>
                    </a:solidFill>
                  </a:rPr>
                </a:br>
                <a:r>
                  <a:rPr lang="en-US" sz="1600" baseline="0" dirty="0" smtClean="0">
                    <a:solidFill>
                      <a:srgbClr val="000000"/>
                    </a:solidFill>
                  </a:rPr>
                  <a:t>to position </a:t>
                </a: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7835" y="3307251"/>
                <a:ext cx="2468680" cy="1595861"/>
              </a:xfrm>
              <a:prstGeom prst="rect">
                <a:avLst/>
              </a:prstGeom>
              <a:ln w="76200">
                <a:solidFill>
                  <a:schemeClr val="accent2"/>
                </a:solidFill>
                <a:miter lim="800000"/>
              </a:ln>
            </p:spPr>
          </p:pic>
          <p:sp>
            <p:nvSpPr>
              <p:cNvPr id="64" name="Rectangle 63"/>
              <p:cNvSpPr/>
              <p:nvPr userDrawn="1"/>
            </p:nvSpPr>
            <p:spPr>
              <a:xfrm>
                <a:off x="3112610" y="3416660"/>
                <a:ext cx="576075" cy="512967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1848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6453188" y="3160712"/>
            <a:ext cx="2151062" cy="31480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152651" y="2"/>
            <a:ext cx="4294981" cy="3160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1"/>
            <a:ext cx="539750" cy="630872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1" y="-1"/>
            <a:ext cx="215265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03713" y="6347885"/>
            <a:ext cx="2143918" cy="510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152651" y="6308725"/>
            <a:ext cx="2151063" cy="554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11" y="-1"/>
            <a:ext cx="215265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303713" y="6308725"/>
            <a:ext cx="2143918" cy="549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5455315" y="3659430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183540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3626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 userDrawn="1"/>
        </p:nvSpPr>
        <p:spPr bwMode="auto">
          <a:xfrm>
            <a:off x="8604525" y="6501400"/>
            <a:ext cx="411480" cy="22860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07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8604250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1071" y="5357035"/>
            <a:ext cx="8103180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501071" y="3941068"/>
            <a:ext cx="8103180" cy="1478593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Cover title click here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0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613108" y="1205773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429400" y="1332302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13108" y="232511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429400" y="2451643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613108" y="344271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29400" y="3569243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613108" y="456031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29400" y="4686843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133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18835" y="1954722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05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5129" y="2081251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18835" y="3074064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06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35129" y="32005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718835" y="4191664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07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35129" y="43181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718835" y="5309264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08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5535129" y="54357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6383" y="1954722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2676" y="2081251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36383" y="307406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52676" y="32005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36383" y="419166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52676" y="43181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336383" y="530926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152676" y="54357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32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4" y="-1"/>
            <a:ext cx="4840287" cy="15853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3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1" y="-1"/>
            <a:ext cx="4303713" cy="158538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51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8604249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3778253"/>
            <a:ext cx="2012951" cy="2472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143571" y="4447954"/>
            <a:ext cx="5875965" cy="1484993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0615" y="3169018"/>
            <a:ext cx="539750" cy="368898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6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8604251" cy="316071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3778253"/>
            <a:ext cx="2012951" cy="2472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143571" y="4447954"/>
            <a:ext cx="5875965" cy="1484993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0615" y="3169018"/>
            <a:ext cx="539750" cy="368898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4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-6945"/>
            <a:ext cx="9144000" cy="11641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392172"/>
            <a:ext cx="9144000" cy="4290483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4016" r:id="rId19"/>
    <p:sldLayoutId id="2147484017" r:id="rId20"/>
    <p:sldLayoutId id="2147483996" r:id="rId21"/>
    <p:sldLayoutId id="2147483997" r:id="rId22"/>
    <p:sldLayoutId id="2147483998" r:id="rId23"/>
    <p:sldLayoutId id="2147483999" r:id="rId24"/>
    <p:sldLayoutId id="2147484014" r:id="rId25"/>
    <p:sldLayoutId id="2147484015" r:id="rId26"/>
    <p:sldLayoutId id="2147484000" r:id="rId27"/>
    <p:sldLayoutId id="2147484001" r:id="rId28"/>
    <p:sldLayoutId id="2147484002" r:id="rId29"/>
    <p:sldLayoutId id="2147484003" r:id="rId30"/>
    <p:sldLayoutId id="2147484004" r:id="rId31"/>
    <p:sldLayoutId id="2147484005" r:id="rId32"/>
    <p:sldLayoutId id="2147484006" r:id="rId33"/>
    <p:sldLayoutId id="2147484007" r:id="rId34"/>
    <p:sldLayoutId id="2147484008" r:id="rId35"/>
    <p:sldLayoutId id="2147484009" r:id="rId36"/>
    <p:sldLayoutId id="2147484010" r:id="rId37"/>
    <p:sldLayoutId id="2147484012" r:id="rId38"/>
    <p:sldLayoutId id="2147484018" r:id="rId39"/>
    <p:sldLayoutId id="2147484019" r:id="rId4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d.baldwin@hdrinc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76200" y="228600"/>
            <a:ext cx="4267200" cy="5334000"/>
          </a:xfrm>
        </p:spPr>
        <p:txBody>
          <a:bodyPr vert="horz" lIns="228600" tIns="45720" rIns="22860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I5-Broadway Weilder – </a:t>
            </a:r>
          </a:p>
          <a:p>
            <a:pPr marL="0" indent="0">
              <a:buNone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Safety Analysis</a:t>
            </a:r>
          </a:p>
          <a:p>
            <a:pPr marL="0" indent="0">
              <a:buNone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b="1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  <a:ea typeface="+mj-ea"/>
                <a:cs typeface="+mj-cs"/>
              </a:rPr>
              <a:t>Jon </a:t>
            </a:r>
            <a:r>
              <a:rPr lang="en-US" b="1" dirty="0" err="1" smtClean="0">
                <a:latin typeface="+mj-lt"/>
                <a:ea typeface="+mj-ea"/>
                <a:cs typeface="+mj-cs"/>
              </a:rPr>
              <a:t>Makler</a:t>
            </a:r>
            <a:r>
              <a:rPr lang="en-US" b="1" dirty="0" smtClean="0">
                <a:latin typeface="+mj-lt"/>
                <a:ea typeface="+mj-ea"/>
                <a:cs typeface="+mj-cs"/>
              </a:rPr>
              <a:t>, ODOT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  <a:ea typeface="+mj-ea"/>
                <a:cs typeface="+mj-cs"/>
              </a:rPr>
              <a:t>Miranda Wells, HDR</a:t>
            </a:r>
            <a:endParaRPr lang="en-US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  <a:ea typeface="+mj-ea"/>
                <a:cs typeface="+mj-cs"/>
              </a:rPr>
              <a:t>OR ITE Winter Workshop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  <a:ea typeface="+mj-ea"/>
                <a:cs typeface="+mj-cs"/>
              </a:rPr>
              <a:t>February 26</a:t>
            </a:r>
            <a:r>
              <a:rPr lang="en-US" b="1" baseline="30000" dirty="0" smtClean="0">
                <a:latin typeface="+mj-lt"/>
                <a:ea typeface="+mj-ea"/>
                <a:cs typeface="+mj-cs"/>
              </a:rPr>
              <a:t>th,</a:t>
            </a:r>
            <a:r>
              <a:rPr lang="en-US" b="1" dirty="0" smtClean="0">
                <a:latin typeface="+mj-lt"/>
                <a:ea typeface="+mj-ea"/>
                <a:cs typeface="+mj-cs"/>
              </a:rPr>
              <a:t>  2015</a:t>
            </a:r>
          </a:p>
          <a:p>
            <a:pPr marL="0" indent="0">
              <a:buNone/>
            </a:pPr>
            <a:endParaRPr lang="en-US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3" r="24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9583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-11755" y="1295400"/>
            <a:ext cx="3212155" cy="2479245"/>
          </a:xfrm>
        </p:spPr>
        <p:txBody>
          <a:bodyPr/>
          <a:lstStyle/>
          <a:p>
            <a:r>
              <a:rPr lang="en-US" dirty="0" smtClean="0"/>
              <a:t>I-5 Northbound/Southbound</a:t>
            </a:r>
          </a:p>
          <a:p>
            <a:pPr lvl="1"/>
            <a:r>
              <a:rPr lang="en-US" sz="1800" dirty="0" smtClean="0"/>
              <a:t>Going to Morrison Ramps</a:t>
            </a:r>
          </a:p>
          <a:p>
            <a:r>
              <a:rPr lang="en-US" dirty="0" smtClean="0"/>
              <a:t>Arterial Network</a:t>
            </a:r>
          </a:p>
          <a:p>
            <a:pPr lvl="1"/>
            <a:r>
              <a:rPr lang="en-US" sz="1800" dirty="0" smtClean="0"/>
              <a:t>Broadway and Weilder</a:t>
            </a:r>
          </a:p>
          <a:p>
            <a:pPr marL="182880" lvl="1">
              <a:buFont typeface="Wingdings" pitchFamily="2" charset="2"/>
              <a:buChar char="§"/>
            </a:pPr>
            <a:r>
              <a:rPr lang="en-US" sz="1800" dirty="0"/>
              <a:t>I-84 </a:t>
            </a:r>
            <a:r>
              <a:rPr lang="en-US" sz="1800" dirty="0" smtClean="0"/>
              <a:t>Eastbound Just past Grand Ramp</a:t>
            </a:r>
            <a:endParaRPr lang="en-US" sz="1800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Study Area</a:t>
            </a:r>
            <a:endParaRPr lang="en-US" sz="36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9377" r="11371" b="15696"/>
          <a:stretch/>
        </p:blipFill>
        <p:spPr bwMode="auto">
          <a:xfrm>
            <a:off x="3276600" y="0"/>
            <a:ext cx="597262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37466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" y="1066800"/>
            <a:ext cx="8365287" cy="529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643838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Emergency Braking = Deceleration Rate Greater than 14.8 </a:t>
            </a:r>
            <a:r>
              <a:rPr lang="en-US" dirty="0" err="1" smtClean="0">
                <a:solidFill>
                  <a:schemeClr val="bg2"/>
                </a:solidFill>
              </a:rPr>
              <a:t>ft</a:t>
            </a:r>
            <a:r>
              <a:rPr lang="en-US" dirty="0" smtClean="0">
                <a:solidFill>
                  <a:schemeClr val="bg2"/>
                </a:solidFill>
              </a:rPr>
              <a:t>/sec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Existing Crashes Compared to Existing Calibrated VISSIM Results 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Braking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Southbound Event Analysis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-11755" y="1903364"/>
            <a:ext cx="4315468" cy="472603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1400" dirty="0"/>
              <a:t>In the no-build scenario (A2), there are roughly 80,000 </a:t>
            </a:r>
            <a:r>
              <a:rPr lang="en-US" sz="1400" dirty="0" smtClean="0"/>
              <a:t>events.</a:t>
            </a:r>
            <a:endParaRPr lang="en-US" sz="1400" dirty="0"/>
          </a:p>
          <a:p>
            <a:pPr lvl="0">
              <a:spcBef>
                <a:spcPts val="600"/>
              </a:spcBef>
            </a:pPr>
            <a:r>
              <a:rPr lang="en-US" sz="1400" dirty="0"/>
              <a:t>Most (84%) </a:t>
            </a:r>
            <a:r>
              <a:rPr lang="en-US" sz="1400" dirty="0" smtClean="0"/>
              <a:t>events </a:t>
            </a:r>
            <a:r>
              <a:rPr lang="en-US" sz="1400" dirty="0"/>
              <a:t>occur north of Broadway.</a:t>
            </a:r>
          </a:p>
          <a:p>
            <a:pPr lvl="0">
              <a:spcBef>
                <a:spcPts val="600"/>
              </a:spcBef>
            </a:pPr>
            <a:r>
              <a:rPr lang="en-US" sz="1400" dirty="0"/>
              <a:t>In the “facility plan” scenario (B2), there are roughly 35,000 events SB (57% </a:t>
            </a:r>
            <a:r>
              <a:rPr lang="en-US" sz="1400" dirty="0" smtClean="0"/>
              <a:t>reduction).</a:t>
            </a:r>
          </a:p>
          <a:p>
            <a:pPr lvl="0">
              <a:spcBef>
                <a:spcPts val="600"/>
              </a:spcBef>
            </a:pPr>
            <a:r>
              <a:rPr lang="en-US" sz="1400" dirty="0" smtClean="0"/>
              <a:t>The </a:t>
            </a:r>
            <a:r>
              <a:rPr lang="en-US" sz="1400" dirty="0"/>
              <a:t>basic braid (c2) sees more events SB (38,000) </a:t>
            </a:r>
            <a:r>
              <a:rPr lang="en-US" sz="1400" dirty="0" smtClean="0"/>
              <a:t>compared </a:t>
            </a:r>
            <a:r>
              <a:rPr lang="en-US" sz="1400" dirty="0"/>
              <a:t>to B2.</a:t>
            </a:r>
          </a:p>
          <a:p>
            <a:pPr lvl="0">
              <a:spcBef>
                <a:spcPts val="600"/>
              </a:spcBef>
            </a:pPr>
            <a:r>
              <a:rPr lang="en-US" sz="1400" dirty="0"/>
              <a:t>The “double braid” scenario (C2) has 36,000 events SB – in between B2 and </a:t>
            </a:r>
            <a:r>
              <a:rPr lang="en-US" sz="1400" dirty="0" smtClean="0"/>
              <a:t>c2.</a:t>
            </a:r>
            <a:endParaRPr lang="en-US" sz="1400" dirty="0"/>
          </a:p>
          <a:p>
            <a:pPr lvl="0">
              <a:spcBef>
                <a:spcPts val="600"/>
              </a:spcBef>
            </a:pPr>
            <a:r>
              <a:rPr lang="en-US" sz="1400" dirty="0"/>
              <a:t>Adding the two-lane flyover makes each scenario safer </a:t>
            </a:r>
            <a:r>
              <a:rPr lang="en-US" sz="1400" dirty="0" smtClean="0"/>
              <a:t>SB.</a:t>
            </a:r>
            <a:endParaRPr lang="en-US" sz="1400" dirty="0"/>
          </a:p>
          <a:p>
            <a:pPr lvl="0">
              <a:spcBef>
                <a:spcPts val="600"/>
              </a:spcBef>
            </a:pPr>
            <a:r>
              <a:rPr lang="en-US" sz="1400" dirty="0"/>
              <a:t>All the “build” scenarios reduce SB events north of Broadway by more than 60%.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Only </a:t>
            </a:r>
            <a:r>
              <a:rPr lang="en-US" sz="1400" dirty="0"/>
              <a:t>the braid options reduce SB events south of Broadway by a significant degree and the double-flyover makes a big difference.</a:t>
            </a:r>
          </a:p>
          <a:p>
            <a:endParaRPr lang="en-US" sz="1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77907"/>
              </p:ext>
            </p:extLst>
          </p:nvPr>
        </p:nvGraphicFramePr>
        <p:xfrm>
          <a:off x="4953000" y="1295400"/>
          <a:ext cx="3810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1143000"/>
                <a:gridCol w="12192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Going to Broadway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Broadway </a:t>
                      </a:r>
                    </a:p>
                    <a:p>
                      <a:pPr algn="ctr"/>
                      <a:r>
                        <a:rPr lang="en-US" dirty="0" smtClean="0"/>
                        <a:t>to Morrison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55,529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12,818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63,348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68,106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13,289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81,305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13,078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16,759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29,837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18,203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16,306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34,509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19,391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26,600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25,985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9,826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35,810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18,170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25,352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27,890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38,206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5943600" y="2686050"/>
            <a:ext cx="630384" cy="219075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86600" y="3429000"/>
            <a:ext cx="755300" cy="14478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Elbow Connector 43"/>
          <p:cNvCxnSpPr/>
          <p:nvPr/>
        </p:nvCxnSpPr>
        <p:spPr>
          <a:xfrm flipV="1">
            <a:off x="4114800" y="4876800"/>
            <a:ext cx="3352800" cy="685800"/>
          </a:xfrm>
          <a:prstGeom prst="bentConnector3">
            <a:avLst>
              <a:gd name="adj1" fmla="val 99862"/>
            </a:avLst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 flipV="1">
            <a:off x="3657600" y="4876800"/>
            <a:ext cx="2419350" cy="152400"/>
          </a:xfrm>
          <a:prstGeom prst="bentConnector3">
            <a:avLst>
              <a:gd name="adj1" fmla="val -394"/>
            </a:avLst>
          </a:prstGeom>
          <a:ln w="190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962400" y="2057400"/>
            <a:ext cx="40386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352800" y="2514600"/>
            <a:ext cx="2438400" cy="230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3771900" y="2537691"/>
            <a:ext cx="4229100" cy="738909"/>
            <a:chOff x="3771900" y="2537691"/>
            <a:chExt cx="4229100" cy="738909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3771900" y="2895600"/>
              <a:ext cx="4229100" cy="381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8001000" y="2537691"/>
              <a:ext cx="0" cy="58650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3829050" y="3276600"/>
            <a:ext cx="4229100" cy="1447800"/>
            <a:chOff x="3829050" y="3276600"/>
            <a:chExt cx="4229100" cy="1447800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3829050" y="3400425"/>
              <a:ext cx="4229100" cy="13239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8058150" y="3276600"/>
              <a:ext cx="0" cy="1295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073236" y="3400425"/>
            <a:ext cx="3927764" cy="1171575"/>
            <a:chOff x="4073236" y="3400425"/>
            <a:chExt cx="3927764" cy="1171575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4073236" y="3871912"/>
              <a:ext cx="3927764" cy="952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001000" y="4119562"/>
              <a:ext cx="0" cy="4524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8001000" y="3400425"/>
              <a:ext cx="0" cy="4714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7968672" y="1989283"/>
            <a:ext cx="771464" cy="2497279"/>
            <a:chOff x="7968672" y="1989283"/>
            <a:chExt cx="771464" cy="2497279"/>
          </a:xfrm>
        </p:grpSpPr>
        <p:sp>
          <p:nvSpPr>
            <p:cNvPr id="82" name="Rectangle 81"/>
            <p:cNvSpPr/>
            <p:nvPr/>
          </p:nvSpPr>
          <p:spPr>
            <a:xfrm>
              <a:off x="7984836" y="1989283"/>
              <a:ext cx="755300" cy="296717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984836" y="2713758"/>
              <a:ext cx="755300" cy="296717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968672" y="3447472"/>
              <a:ext cx="755300" cy="296717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968672" y="4189845"/>
              <a:ext cx="755300" cy="296717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653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0" y="2362200"/>
            <a:ext cx="9144000" cy="4495801"/>
          </a:xfrm>
        </p:spPr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9817" y="-1"/>
            <a:ext cx="9167446" cy="216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206" y="24384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Why Emergency Braking?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Closely Spaced Interchanges and bottlenecks spilling back into the study area are not accounted for in deterministic safety analysis. </a:t>
            </a:r>
          </a:p>
          <a:p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What are the Results Showing?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Overall significant reductions in emergency braking instances for all the Build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/>
                </a:solidFill>
              </a:rPr>
              <a:t>Adding a two lane flyover for the braided options improves safety on I-5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80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Southbound visual representation of data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3" b="2037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36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0" y="1371600"/>
            <a:ext cx="9144000" cy="5486401"/>
          </a:xfrm>
        </p:spPr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600"/>
          </a:xfrm>
        </p:spPr>
        <p:txBody>
          <a:bodyPr/>
          <a:lstStyle/>
          <a:p>
            <a:pPr algn="ctr"/>
            <a:r>
              <a:rPr lang="en-US" sz="3600" dirty="0" smtClean="0"/>
              <a:t>Weilder – I-84 Weave</a:t>
            </a:r>
            <a:endParaRPr lang="en-US" sz="3600" dirty="0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712720" cy="4944110"/>
          </a:xfrm>
          <a:prstGeom prst="rect">
            <a:avLst/>
          </a:prstGeom>
          <a:noFill/>
        </p:spPr>
      </p:pic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667000" cy="4944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596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72" y="3810000"/>
            <a:ext cx="8602478" cy="25146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Contact Information: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Miranda Wells, PE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Traffic Engineer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HDR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  <a:hlinkClick r:id="rId3"/>
              </a:rPr>
              <a:t>miranda.wells@hdrinc.com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Box 8"/>
          <p:cNvSpPr txBox="1"/>
          <p:nvPr/>
        </p:nvSpPr>
        <p:spPr>
          <a:xfrm>
            <a:off x="3095171" y="2514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2"/>
                </a:solidFill>
              </a:rPr>
              <a:t>Questions?</a:t>
            </a:r>
            <a:endParaRPr lang="en-US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5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4-3_Titlecase_WhiteBkgrd_0414">
  <a:themeElements>
    <a:clrScheme name="HDR_BrandingBright">
      <a:dk1>
        <a:srgbClr val="54585A"/>
      </a:dk1>
      <a:lt1>
        <a:srgbClr val="000000"/>
      </a:lt1>
      <a:dk2>
        <a:srgbClr val="FFFFFF"/>
      </a:dk2>
      <a:lt2>
        <a:srgbClr val="A8A99E"/>
      </a:lt2>
      <a:accent1>
        <a:srgbClr val="4298B5"/>
      </a:accent1>
      <a:accent2>
        <a:srgbClr val="C8102E"/>
      </a:accent2>
      <a:accent3>
        <a:srgbClr val="CA005D"/>
      </a:accent3>
      <a:accent4>
        <a:srgbClr val="FF8200"/>
      </a:accent4>
      <a:accent5>
        <a:srgbClr val="FFC600"/>
      </a:accent5>
      <a:accent6>
        <a:srgbClr val="78BE20"/>
      </a:accent6>
      <a:hlink>
        <a:srgbClr val="00549F"/>
      </a:hlink>
      <a:folHlink>
        <a:srgbClr val="6B1F7C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HDR_Base_4-3_Titlecase_WhiteBkgrd_0414</Template>
  <TotalTime>2551</TotalTime>
  <Words>282</Words>
  <Application>Microsoft Office PowerPoint</Application>
  <PresentationFormat>On-screen Show (4:3)</PresentationFormat>
  <Paragraphs>80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HDR_Base_4-3_Titlecase_WhiteBkgrd_0414</vt:lpstr>
      <vt:lpstr>PowerPoint Presentation</vt:lpstr>
      <vt:lpstr>Study Area</vt:lpstr>
      <vt:lpstr>PowerPoint Presentation</vt:lpstr>
      <vt:lpstr>Emergency Braking</vt:lpstr>
      <vt:lpstr>PowerPoint Presentation</vt:lpstr>
      <vt:lpstr>Heat Maps</vt:lpstr>
      <vt:lpstr>Weilder – I-84 Weave</vt:lpstr>
      <vt:lpstr>Contact Information:  Miranda Wells, PE Traffic Engineer HDR miranda.wells@hdrinc.com </vt:lpstr>
    </vt:vector>
  </TitlesOfParts>
  <Company>HDR,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 Baldwin</dc:creator>
  <cp:lastModifiedBy>Wells, Miranda</cp:lastModifiedBy>
  <cp:revision>123</cp:revision>
  <cp:lastPrinted>2014-06-19T22:55:13Z</cp:lastPrinted>
  <dcterms:created xsi:type="dcterms:W3CDTF">2014-06-17T21:11:31Z</dcterms:created>
  <dcterms:modified xsi:type="dcterms:W3CDTF">2015-02-25T04:57:42Z</dcterms:modified>
</cp:coreProperties>
</file>